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9"/>
  </p:notesMasterIdLst>
  <p:handoutMasterIdLst>
    <p:handoutMasterId r:id="rId30"/>
  </p:handoutMasterIdLst>
  <p:sldIdLst>
    <p:sldId id="256" r:id="rId2"/>
    <p:sldId id="339" r:id="rId3"/>
    <p:sldId id="355" r:id="rId4"/>
    <p:sldId id="340" r:id="rId5"/>
    <p:sldId id="341" r:id="rId6"/>
    <p:sldId id="343" r:id="rId7"/>
    <p:sldId id="345" r:id="rId8"/>
    <p:sldId id="346" r:id="rId9"/>
    <p:sldId id="347" r:id="rId10"/>
    <p:sldId id="348" r:id="rId11"/>
    <p:sldId id="334" r:id="rId12"/>
    <p:sldId id="353" r:id="rId13"/>
    <p:sldId id="361" r:id="rId14"/>
    <p:sldId id="356" r:id="rId15"/>
    <p:sldId id="357" r:id="rId16"/>
    <p:sldId id="350" r:id="rId17"/>
    <p:sldId id="351" r:id="rId18"/>
    <p:sldId id="358" r:id="rId19"/>
    <p:sldId id="360" r:id="rId20"/>
    <p:sldId id="359" r:id="rId21"/>
    <p:sldId id="363" r:id="rId22"/>
    <p:sldId id="349" r:id="rId23"/>
    <p:sldId id="352" r:id="rId24"/>
    <p:sldId id="354" r:id="rId25"/>
    <p:sldId id="362" r:id="rId26"/>
    <p:sldId id="365" r:id="rId27"/>
    <p:sldId id="364" r:id="rId28"/>
  </p:sldIdLst>
  <p:sldSz cx="12192000" cy="6858000"/>
  <p:notesSz cx="6858000" cy="9144000"/>
  <p:embeddedFontLs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S PGothic" panose="020B0600070205080204" pitchFamily="34" charset="-128"/>
      <p:regular r:id="rId39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9"/>
            <p14:sldId id="355"/>
            <p14:sldId id="340"/>
            <p14:sldId id="341"/>
            <p14:sldId id="343"/>
            <p14:sldId id="345"/>
            <p14:sldId id="346"/>
            <p14:sldId id="347"/>
            <p14:sldId id="348"/>
            <p14:sldId id="334"/>
            <p14:sldId id="353"/>
            <p14:sldId id="361"/>
            <p14:sldId id="356"/>
            <p14:sldId id="357"/>
            <p14:sldId id="350"/>
            <p14:sldId id="351"/>
            <p14:sldId id="358"/>
            <p14:sldId id="360"/>
            <p14:sldId id="359"/>
            <p14:sldId id="363"/>
            <p14:sldId id="349"/>
            <p14:sldId id="352"/>
            <p14:sldId id="354"/>
            <p14:sldId id="362"/>
            <p14:sldId id="365"/>
            <p14:sldId id="364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CF02"/>
    <a:srgbClr val="93C356"/>
    <a:srgbClr val="9FD6FF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14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33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2988639"/>
            <a:ext cx="80224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Convolutional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Networks</a:t>
            </a:r>
          </a:p>
          <a:p>
            <a:pPr eaLnBrk="1" hangingPunct="1">
              <a:defRPr/>
            </a:pP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kern="1200" dirty="0" smtClean="0">
                <a:solidFill>
                  <a:schemeClr val="bg1">
                    <a:alpha val="80000"/>
                  </a:schemeClr>
                </a:solidFill>
                <a:latin typeface="Calibri" pitchFamily="34" charset="0"/>
                <a:ea typeface="MS PGothic" pitchFamily="34" charset="-128"/>
                <a:cs typeface="+mn-cs"/>
              </a:rPr>
              <a:t>Steffen Seitz, Marvin Arnold &amp; Markus Fritzsche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3.jp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3.xml"/><Relationship Id="rId21" Type="http://schemas.openxmlformats.org/officeDocument/2006/relationships/image" Target="../media/image41.png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44.png"/><Relationship Id="rId5" Type="http://schemas.openxmlformats.org/officeDocument/2006/relationships/tags" Target="../tags/tag5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tags" Target="../tags/tag10.xml"/><Relationship Id="rId19" Type="http://schemas.openxmlformats.org/officeDocument/2006/relationships/image" Target="../media/image3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w5PKV9Rj3o" TargetMode="External"/><Relationship Id="rId4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0287529" y="1305836"/>
            <a:ext cx="1896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32x32 </a:t>
            </a:r>
            <a:r>
              <a:rPr lang="de-DE" sz="1200" dirty="0" err="1"/>
              <a:t>pixel</a:t>
            </a:r>
            <a:r>
              <a:rPr lang="de-DE" sz="1200" dirty="0"/>
              <a:t> RGB </a:t>
            </a:r>
            <a:r>
              <a:rPr lang="de-DE" sz="1200" dirty="0" err="1"/>
              <a:t>images</a:t>
            </a:r>
            <a:endParaRPr lang="de-DE" sz="1200" dirty="0"/>
          </a:p>
          <a:p>
            <a:r>
              <a:rPr lang="de-DE" sz="1200" dirty="0"/>
              <a:t>10 </a:t>
            </a:r>
            <a:r>
              <a:rPr lang="de-DE" sz="1200" dirty="0" err="1" smtClean="0"/>
              <a:t>classes</a:t>
            </a:r>
            <a:endParaRPr lang="de-DE" sz="1200" dirty="0" smtClean="0"/>
          </a:p>
          <a:p>
            <a:r>
              <a:rPr lang="de-DE" sz="1200" dirty="0" smtClean="0"/>
              <a:t>50,000 </a:t>
            </a:r>
            <a:r>
              <a:rPr lang="de-DE" sz="1200" dirty="0" err="1"/>
              <a:t>training</a:t>
            </a:r>
            <a:r>
              <a:rPr lang="de-DE" sz="1200" dirty="0"/>
              <a:t> </a:t>
            </a:r>
            <a:r>
              <a:rPr lang="de-DE" sz="1200" dirty="0" err="1"/>
              <a:t>images</a:t>
            </a:r>
            <a:endParaRPr lang="de-DE" sz="1200" dirty="0"/>
          </a:p>
          <a:p>
            <a:r>
              <a:rPr lang="de-DE" sz="1200" dirty="0"/>
              <a:t>10,000 </a:t>
            </a:r>
            <a:r>
              <a:rPr lang="de-DE" sz="1200" dirty="0" err="1"/>
              <a:t>test</a:t>
            </a:r>
            <a:r>
              <a:rPr lang="de-DE" sz="1200" dirty="0"/>
              <a:t> </a:t>
            </a:r>
            <a:r>
              <a:rPr lang="de-DE" sz="1200" dirty="0" err="1"/>
              <a:t>images</a:t>
            </a:r>
            <a:endParaRPr lang="de-DE" sz="12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22" y="1305836"/>
            <a:ext cx="3081976" cy="1233831"/>
          </a:xfrm>
          <a:prstGeom prst="rect">
            <a:avLst/>
          </a:prstGeom>
        </p:spPr>
      </p:pic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Cifar10</a:t>
            </a:r>
            <a:endParaRPr lang="de-DE" b="0" dirty="0"/>
          </a:p>
        </p:txBody>
      </p:sp>
      <p:sp>
        <p:nvSpPr>
          <p:cNvPr id="10" name="Rechteck 9"/>
          <p:cNvSpPr/>
          <p:nvPr/>
        </p:nvSpPr>
        <p:spPr>
          <a:xfrm>
            <a:off x="759004" y="1177425"/>
            <a:ext cx="541940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Our previous datasets are far to </a:t>
            </a:r>
            <a:r>
              <a:rPr lang="en-US" b="1" dirty="0" smtClean="0"/>
              <a:t>easy</a:t>
            </a:r>
            <a:r>
              <a:rPr lang="en-US" dirty="0" smtClean="0"/>
              <a:t> for </a:t>
            </a:r>
            <a:r>
              <a:rPr lang="en-US" dirty="0" err="1" smtClean="0"/>
              <a:t>Convnet</a:t>
            </a:r>
            <a:r>
              <a:rPr lang="en-US" dirty="0" smtClean="0"/>
              <a:t> </a:t>
            </a:r>
            <a:r>
              <a:rPr lang="en-US" dirty="0" smtClean="0"/>
              <a:t>to </a:t>
            </a:r>
            <a:r>
              <a:rPr lang="en-US" dirty="0" smtClean="0"/>
              <a:t>solve! Here, we will </a:t>
            </a:r>
            <a:r>
              <a:rPr lang="en-US" dirty="0" err="1" smtClean="0"/>
              <a:t>analyse</a:t>
            </a:r>
            <a:r>
              <a:rPr lang="en-US" dirty="0" smtClean="0"/>
              <a:t> Data from the </a:t>
            </a:r>
            <a:r>
              <a:rPr lang="en-US" b="1" dirty="0" smtClean="0"/>
              <a:t>Cifar10</a:t>
            </a:r>
            <a:r>
              <a:rPr lang="en-US" dirty="0" smtClean="0"/>
              <a:t> Dataset, a very well </a:t>
            </a:r>
            <a:r>
              <a:rPr lang="en-US" dirty="0" smtClean="0"/>
              <a:t>known </a:t>
            </a:r>
            <a:r>
              <a:rPr lang="en-US" dirty="0" smtClean="0"/>
              <a:t>image recognition </a:t>
            </a:r>
            <a:r>
              <a:rPr lang="en-US" b="1" dirty="0" smtClean="0"/>
              <a:t>benchmark</a:t>
            </a:r>
            <a:r>
              <a:rPr lang="en-US" dirty="0" smtClean="0"/>
              <a:t>.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59004" y="2357739"/>
            <a:ext cx="6096000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For brevity we will start with only 2 classes in the Dataset: </a:t>
            </a:r>
            <a:r>
              <a:rPr lang="en-US" b="1" dirty="0" smtClean="0"/>
              <a:t>Cats</a:t>
            </a:r>
            <a:r>
              <a:rPr lang="en-US" dirty="0" smtClean="0"/>
              <a:t> and </a:t>
            </a:r>
            <a:r>
              <a:rPr lang="en-US" b="1" dirty="0" smtClean="0"/>
              <a:t>Dogs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Training </a:t>
            </a:r>
            <a:r>
              <a:rPr lang="en-US" b="1" dirty="0" smtClean="0"/>
              <a:t>time</a:t>
            </a:r>
            <a:r>
              <a:rPr lang="en-US" dirty="0" smtClean="0"/>
              <a:t> has become a </a:t>
            </a:r>
            <a:r>
              <a:rPr lang="en-US" b="1" dirty="0" smtClean="0"/>
              <a:t>limiting factor </a:t>
            </a:r>
            <a:r>
              <a:rPr lang="en-US" dirty="0" smtClean="0"/>
              <a:t>in AI research today. But thankfully, </a:t>
            </a:r>
            <a:r>
              <a:rPr lang="en-US" b="1" dirty="0" smtClean="0"/>
              <a:t>subsets </a:t>
            </a:r>
            <a:r>
              <a:rPr lang="en-US" dirty="0" smtClean="0"/>
              <a:t>of</a:t>
            </a:r>
            <a:r>
              <a:rPr lang="en-US" b="1" dirty="0" smtClean="0"/>
              <a:t> </a:t>
            </a:r>
            <a:r>
              <a:rPr lang="en-US" b="1" dirty="0" err="1" smtClean="0"/>
              <a:t>sampels</a:t>
            </a:r>
            <a:r>
              <a:rPr lang="en-US" b="1" dirty="0" smtClean="0"/>
              <a:t> </a:t>
            </a:r>
            <a:r>
              <a:rPr lang="en-US" dirty="0" smtClean="0"/>
              <a:t>in a training batch can be calculated in </a:t>
            </a:r>
            <a:r>
              <a:rPr lang="en-US" b="1" dirty="0" smtClean="0"/>
              <a:t>parallel</a:t>
            </a:r>
            <a:r>
              <a:rPr lang="en-US" dirty="0" smtClean="0"/>
              <a:t> on a </a:t>
            </a:r>
            <a:r>
              <a:rPr lang="en-US" dirty="0" smtClean="0"/>
              <a:t>GPU’s: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78" y="4036651"/>
            <a:ext cx="3114133" cy="204386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759004" y="4071066"/>
            <a:ext cx="238503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Remember:</a:t>
            </a:r>
          </a:p>
          <a:p>
            <a:r>
              <a:rPr lang="en-US" dirty="0" smtClean="0"/>
              <a:t>We </a:t>
            </a:r>
            <a:r>
              <a:rPr lang="en-US" dirty="0" smtClean="0"/>
              <a:t>update </a:t>
            </a:r>
            <a:r>
              <a:rPr lang="en-US" dirty="0"/>
              <a:t>weights after each </a:t>
            </a:r>
            <a:r>
              <a:rPr lang="en-US" u="sng" dirty="0"/>
              <a:t>batch</a:t>
            </a:r>
            <a:r>
              <a:rPr lang="en-US" dirty="0"/>
              <a:t>!) 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42"/>
          <a:stretch/>
        </p:blipFill>
        <p:spPr>
          <a:xfrm>
            <a:off x="7208072" y="4384741"/>
            <a:ext cx="1679896" cy="1687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2" t="-285" r="39604" b="2168"/>
          <a:stretch/>
        </p:blipFill>
        <p:spPr>
          <a:xfrm>
            <a:off x="7874221" y="4151029"/>
            <a:ext cx="1700784" cy="16555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0" t="938" r="19866" b="945"/>
          <a:stretch/>
        </p:blipFill>
        <p:spPr>
          <a:xfrm>
            <a:off x="8550814" y="3945866"/>
            <a:ext cx="1700784" cy="16555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7" t="938" r="-361" b="945"/>
          <a:stretch/>
        </p:blipFill>
        <p:spPr>
          <a:xfrm>
            <a:off x="9282408" y="3705918"/>
            <a:ext cx="1700784" cy="16555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6972513" y="4004819"/>
            <a:ext cx="84670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batch1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7699363" y="3775050"/>
            <a:ext cx="84670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batch2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8420688" y="3577387"/>
            <a:ext cx="84670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batch3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9128569" y="3345377"/>
            <a:ext cx="84670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batch4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7036466" y="3621408"/>
            <a:ext cx="72968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GPU1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7781166" y="3389790"/>
            <a:ext cx="72968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GPU2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8479197" y="3174561"/>
            <a:ext cx="72968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GPU3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9187078" y="2977902"/>
            <a:ext cx="72968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GPU4</a:t>
            </a:r>
            <a:endParaRPr lang="de-DE" dirty="0"/>
          </a:p>
        </p:txBody>
      </p:sp>
      <p:sp>
        <p:nvSpPr>
          <p:cNvPr id="21" name="Pfeil nach oben 20"/>
          <p:cNvSpPr/>
          <p:nvPr/>
        </p:nvSpPr>
        <p:spPr>
          <a:xfrm>
            <a:off x="7342073" y="3892773"/>
            <a:ext cx="152453" cy="21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oben 21"/>
          <p:cNvSpPr/>
          <p:nvPr/>
        </p:nvSpPr>
        <p:spPr>
          <a:xfrm>
            <a:off x="8019776" y="3658154"/>
            <a:ext cx="152453" cy="21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oben 22"/>
          <p:cNvSpPr/>
          <p:nvPr/>
        </p:nvSpPr>
        <p:spPr>
          <a:xfrm>
            <a:off x="8767813" y="3433710"/>
            <a:ext cx="152453" cy="21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 nach oben 23"/>
          <p:cNvSpPr/>
          <p:nvPr/>
        </p:nvSpPr>
        <p:spPr>
          <a:xfrm>
            <a:off x="9475694" y="3228308"/>
            <a:ext cx="152453" cy="21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81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5.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CNN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cats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dogs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Keras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err="1" smtClean="0"/>
              <a:t>ImageNet</a:t>
            </a:r>
            <a:endParaRPr lang="de-DE" b="0" dirty="0"/>
          </a:p>
        </p:txBody>
      </p:sp>
      <p:sp>
        <p:nvSpPr>
          <p:cNvPr id="10" name="Rechteck 9"/>
          <p:cNvSpPr/>
          <p:nvPr/>
        </p:nvSpPr>
        <p:spPr>
          <a:xfrm>
            <a:off x="759004" y="1310834"/>
            <a:ext cx="5419407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Another </a:t>
            </a:r>
            <a:r>
              <a:rPr lang="en-US" dirty="0" smtClean="0"/>
              <a:t>famous </a:t>
            </a:r>
            <a:r>
              <a:rPr lang="en-US" dirty="0" smtClean="0"/>
              <a:t>dataset for benchmarking Image recognition algorithms. </a:t>
            </a:r>
            <a:r>
              <a:rPr lang="en-US" dirty="0"/>
              <a:t>Tiny </a:t>
            </a:r>
            <a:r>
              <a:rPr lang="en-US" b="1" dirty="0"/>
              <a:t>ImageNet</a:t>
            </a:r>
            <a:r>
              <a:rPr lang="en-US" dirty="0"/>
              <a:t> dataset has 100,000 images across 200 </a:t>
            </a:r>
            <a:r>
              <a:rPr lang="en-US" b="1" dirty="0"/>
              <a:t>classes</a:t>
            </a:r>
            <a:r>
              <a:rPr lang="en-US" dirty="0"/>
              <a:t>.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80"/>
          <a:stretch/>
        </p:blipFill>
        <p:spPr>
          <a:xfrm>
            <a:off x="7157690" y="346074"/>
            <a:ext cx="1919076" cy="233648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" y="3088126"/>
            <a:ext cx="6837045" cy="292786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461825" y="2775900"/>
            <a:ext cx="382061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First </a:t>
            </a:r>
            <a:r>
              <a:rPr lang="en-US" dirty="0" err="1" smtClean="0"/>
              <a:t>remarkebel</a:t>
            </a:r>
            <a:r>
              <a:rPr lang="en-US" dirty="0" smtClean="0"/>
              <a:t> CNN: </a:t>
            </a:r>
            <a:r>
              <a:rPr lang="en-US" b="1" dirty="0" err="1" smtClean="0"/>
              <a:t>AlexNet</a:t>
            </a:r>
            <a:r>
              <a:rPr lang="en-US" dirty="0" smtClean="0"/>
              <a:t> 2012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2689155" y="5712271"/>
            <a:ext cx="935876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2012 marked the first year where a CNN was used to achieve a top 5 test error rate of 15.4%.</a:t>
            </a:r>
            <a:endParaRPr lang="de-DE" dirty="0"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812305" y="3522362"/>
            <a:ext cx="35719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err="1" smtClean="0">
                <a:latin typeface="+mj-lt"/>
              </a:rPr>
              <a:t>Comparrison</a:t>
            </a:r>
            <a:r>
              <a:rPr lang="en-US" u="sng" dirty="0" smtClean="0">
                <a:latin typeface="+mj-lt"/>
              </a:rPr>
              <a:t> to </a:t>
            </a:r>
            <a:r>
              <a:rPr lang="en-US" u="sng" dirty="0" err="1" smtClean="0">
                <a:latin typeface="+mj-lt"/>
              </a:rPr>
              <a:t>LeNet</a:t>
            </a:r>
            <a:r>
              <a:rPr lang="en-US" u="sng" dirty="0" smtClean="0">
                <a:latin typeface="+mj-lt"/>
              </a:rPr>
              <a:t>:</a:t>
            </a:r>
          </a:p>
          <a:p>
            <a:r>
              <a:rPr lang="en-US" dirty="0" smtClean="0">
                <a:latin typeface="+mj-lt"/>
              </a:rPr>
              <a:t>-    2 Paths </a:t>
            </a:r>
            <a:r>
              <a:rPr lang="en-US" dirty="0" smtClean="0">
                <a:latin typeface="+mj-lt"/>
              </a:rPr>
              <a:t>possible</a:t>
            </a:r>
            <a:endParaRPr lang="en-US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+mj-lt"/>
              </a:rPr>
              <a:t>X – connections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+mj-lt"/>
              </a:rPr>
              <a:t>Filters number increasing with layer </a:t>
            </a:r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59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7" y="2037229"/>
            <a:ext cx="6614157" cy="3725976"/>
          </a:xfrm>
          <a:prstGeom prst="rect">
            <a:avLst/>
          </a:prstGeom>
        </p:spPr>
      </p:pic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VGG16</a:t>
            </a:r>
            <a:endParaRPr lang="de-DE" b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99"/>
          <a:stretch/>
        </p:blipFill>
        <p:spPr>
          <a:xfrm>
            <a:off x="6767724" y="783103"/>
            <a:ext cx="2309039" cy="233648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5"/>
          <a:stretch/>
        </p:blipFill>
        <p:spPr>
          <a:xfrm>
            <a:off x="9579302" y="600753"/>
            <a:ext cx="2141610" cy="5037663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759004" y="1151068"/>
            <a:ext cx="541940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Winner of 2014 with 19 Layers!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0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LeNet</a:t>
            </a:r>
            <a:r>
              <a:rPr lang="de-DE" dirty="0" smtClean="0"/>
              <a:t> </a:t>
            </a:r>
            <a:r>
              <a:rPr lang="de-DE" b="0" dirty="0" smtClean="0"/>
              <a:t>(</a:t>
            </a:r>
            <a:r>
              <a:rPr lang="de-DE" b="0" dirty="0" err="1" smtClean="0"/>
              <a:t>Inception</a:t>
            </a:r>
            <a:r>
              <a:rPr lang="de-DE" b="0" dirty="0" smtClean="0"/>
              <a:t> v1)</a:t>
            </a:r>
            <a:endParaRPr lang="de-DE" b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04"/>
          <a:stretch/>
        </p:blipFill>
        <p:spPr>
          <a:xfrm>
            <a:off x="7157689" y="346074"/>
            <a:ext cx="3396011" cy="233648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" y="2817880"/>
            <a:ext cx="8283925" cy="2438413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449786" y="3261653"/>
            <a:ext cx="604797" cy="1636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2214603" y="3261652"/>
            <a:ext cx="604797" cy="1636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979420" y="3261653"/>
            <a:ext cx="604797" cy="1636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3599458" y="3261653"/>
            <a:ext cx="520146" cy="1308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127226" y="3261653"/>
            <a:ext cx="381828" cy="1308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698723" y="3261652"/>
            <a:ext cx="439143" cy="1308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5277842" y="3246413"/>
            <a:ext cx="439143" cy="1018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6042659" y="3084264"/>
            <a:ext cx="439143" cy="1100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6655651" y="3084264"/>
            <a:ext cx="439143" cy="1100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374867" y="4911228"/>
            <a:ext cx="415198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9 Inception modules, </a:t>
            </a:r>
            <a:r>
              <a:rPr lang="en-US" b="1" dirty="0" smtClean="0">
                <a:latin typeface="+mj-lt"/>
              </a:rPr>
              <a:t>22 layers </a:t>
            </a:r>
            <a:r>
              <a:rPr lang="en-US" dirty="0" smtClean="0">
                <a:latin typeface="+mj-lt"/>
              </a:rPr>
              <a:t>(blue)</a:t>
            </a:r>
            <a:endParaRPr lang="de-DE" dirty="0">
              <a:latin typeface="+mj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86" y="4120319"/>
            <a:ext cx="3781540" cy="1896642"/>
          </a:xfrm>
          <a:prstGeom prst="rect">
            <a:avLst/>
          </a:prstGeom>
        </p:spPr>
      </p:pic>
      <p:sp>
        <p:nvSpPr>
          <p:cNvPr id="4" name="Freihandform 3"/>
          <p:cNvSpPr/>
          <p:nvPr/>
        </p:nvSpPr>
        <p:spPr>
          <a:xfrm>
            <a:off x="6930684" y="4244340"/>
            <a:ext cx="1211580" cy="899160"/>
          </a:xfrm>
          <a:custGeom>
            <a:avLst/>
            <a:gdLst>
              <a:gd name="connsiteX0" fmla="*/ 1211580 w 1211580"/>
              <a:gd name="connsiteY0" fmla="*/ 899160 h 899160"/>
              <a:gd name="connsiteX1" fmla="*/ 190500 w 1211580"/>
              <a:gd name="connsiteY1" fmla="*/ 601980 h 899160"/>
              <a:gd name="connsiteX2" fmla="*/ 0 w 1211580"/>
              <a:gd name="connsiteY2" fmla="*/ 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580" h="899160">
                <a:moveTo>
                  <a:pt x="1211580" y="899160"/>
                </a:moveTo>
                <a:cubicBezTo>
                  <a:pt x="802005" y="825500"/>
                  <a:pt x="392430" y="751840"/>
                  <a:pt x="190500" y="601980"/>
                </a:cubicBezTo>
                <a:cubicBezTo>
                  <a:pt x="-11430" y="452120"/>
                  <a:pt x="60960" y="33020"/>
                  <a:pt x="0" y="0"/>
                </a:cubicBezTo>
              </a:path>
            </a:pathLst>
          </a:custGeom>
          <a:noFill/>
          <a:ln w="38100"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8193364" y="3757622"/>
            <a:ext cx="274473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Inception module</a:t>
            </a:r>
            <a:endParaRPr lang="de-DE" dirty="0">
              <a:latin typeface="+mj-lt"/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99" y="1003736"/>
            <a:ext cx="3622638" cy="19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LeNet</a:t>
            </a:r>
            <a:r>
              <a:rPr lang="de-DE" dirty="0" smtClean="0"/>
              <a:t> </a:t>
            </a:r>
            <a:r>
              <a:rPr lang="de-DE" b="0" dirty="0"/>
              <a:t>(</a:t>
            </a:r>
            <a:r>
              <a:rPr lang="de-DE" b="0" dirty="0" err="1"/>
              <a:t>Inception</a:t>
            </a:r>
            <a:r>
              <a:rPr lang="de-DE" b="0" dirty="0"/>
              <a:t> </a:t>
            </a:r>
            <a:r>
              <a:rPr lang="de-DE" b="0" dirty="0" smtClean="0"/>
              <a:t>v2,3)</a:t>
            </a:r>
            <a:endParaRPr lang="de-DE" b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70" y="830580"/>
            <a:ext cx="9361612" cy="5186381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3632849" y="5173023"/>
            <a:ext cx="541940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Another important change was the use of </a:t>
            </a:r>
            <a:r>
              <a:rPr lang="en-US" b="1" dirty="0" smtClean="0"/>
              <a:t>Batch Normalization </a:t>
            </a:r>
            <a:r>
              <a:rPr lang="en-US" dirty="0" smtClean="0"/>
              <a:t>(</a:t>
            </a:r>
            <a:r>
              <a:rPr lang="en-US" dirty="0" err="1" smtClean="0"/>
              <a:t>BatchNorm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94863" y="1097279"/>
            <a:ext cx="5059625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</a:t>
            </a:r>
            <a:r>
              <a:rPr lang="en-US" dirty="0"/>
              <a:t>5x5 filter size is </a:t>
            </a:r>
            <a:r>
              <a:rPr lang="en-US" b="1" dirty="0"/>
              <a:t>2.78</a:t>
            </a:r>
            <a:r>
              <a:rPr lang="en-US" dirty="0"/>
              <a:t> times more computationally </a:t>
            </a:r>
            <a:r>
              <a:rPr lang="en-US" b="1" dirty="0"/>
              <a:t>expensive</a:t>
            </a:r>
            <a:r>
              <a:rPr lang="en-US" dirty="0"/>
              <a:t> than a 3x3 layer with the same number of </a:t>
            </a:r>
            <a:r>
              <a:rPr lang="en-US" dirty="0" smtClean="0"/>
              <a:t>filters!</a:t>
            </a:r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39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Batch </a:t>
            </a:r>
            <a:r>
              <a:rPr lang="de-DE" dirty="0" err="1" smtClean="0"/>
              <a:t>Normalization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b="0" dirty="0"/>
          </a:p>
        </p:txBody>
      </p:sp>
      <p:pic>
        <p:nvPicPr>
          <p:cNvPr id="8" name="Batch Normalization - EXPLAINE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7241" y="1164514"/>
            <a:ext cx="7613227" cy="428244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93992" y="1685159"/>
            <a:ext cx="813547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Input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693997" y="2112648"/>
            <a:ext cx="813547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Conv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693996" y="2541686"/>
            <a:ext cx="813547" cy="341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BN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693995" y="2956304"/>
            <a:ext cx="813547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Conv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1693994" y="3370922"/>
            <a:ext cx="813547" cy="341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BN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1693993" y="3785540"/>
            <a:ext cx="813547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FC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1693992" y="4200158"/>
            <a:ext cx="813547" cy="341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BN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556486" y="4629196"/>
            <a:ext cx="1088558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Softmax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625239" y="5056685"/>
            <a:ext cx="951052" cy="34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Output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886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6.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regularize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CNN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BatchNorm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79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04" y="525780"/>
            <a:ext cx="2048934" cy="46387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9" y="834006"/>
            <a:ext cx="6803553" cy="433056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674971" y="2270760"/>
            <a:ext cx="111252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Google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70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9586866" y="3504536"/>
            <a:ext cx="111252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Google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err="1" smtClean="0"/>
              <a:t>Vanishing</a:t>
            </a:r>
            <a:r>
              <a:rPr lang="de-DE" dirty="0" smtClean="0"/>
              <a:t> Gradient</a:t>
            </a:r>
            <a:endParaRPr lang="de-DE" b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51" y="3779232"/>
            <a:ext cx="3840979" cy="2103822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586255" y="1239808"/>
            <a:ext cx="5751896" cy="341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A737D"/>
                </a:solidFill>
                <a:latin typeface="-apple-system"/>
              </a:rPr>
              <a:t>Is learning better networks as easy as stacking more layers?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22196" r="994" b="18341"/>
          <a:stretch/>
        </p:blipFill>
        <p:spPr>
          <a:xfrm>
            <a:off x="6492551" y="1739393"/>
            <a:ext cx="5373779" cy="1827447"/>
          </a:xfrm>
          <a:prstGeom prst="rect">
            <a:avLst/>
          </a:prstGeom>
        </p:spPr>
      </p:pic>
      <p:sp>
        <p:nvSpPr>
          <p:cNvPr id="8" name="Titel 3"/>
          <p:cNvSpPr txBox="1">
            <a:spLocks/>
          </p:cNvSpPr>
          <p:nvPr/>
        </p:nvSpPr>
        <p:spPr>
          <a:xfrm>
            <a:off x="7778425" y="1262160"/>
            <a:ext cx="3072652" cy="2473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1400" u="sng" dirty="0" smtClean="0"/>
              <a:t>Cifar10 </a:t>
            </a:r>
            <a:r>
              <a:rPr lang="de-DE" sz="1400" u="sng" dirty="0" err="1" smtClean="0"/>
              <a:t>for</a:t>
            </a:r>
            <a:r>
              <a:rPr lang="de-DE" sz="1400" u="sng" dirty="0" smtClean="0"/>
              <a:t> </a:t>
            </a:r>
            <a:r>
              <a:rPr lang="de-DE" sz="1400" u="sng" dirty="0" err="1" smtClean="0"/>
              <a:t>deeper</a:t>
            </a:r>
            <a:r>
              <a:rPr lang="de-DE" sz="1400" u="sng" dirty="0" smtClean="0"/>
              <a:t> VGG Network </a:t>
            </a:r>
            <a:endParaRPr lang="de-DE" sz="1400" u="sng" dirty="0"/>
          </a:p>
        </p:txBody>
      </p:sp>
      <p:sp>
        <p:nvSpPr>
          <p:cNvPr id="9" name="Geschweifte Klammer rechts 8"/>
          <p:cNvSpPr/>
          <p:nvPr/>
        </p:nvSpPr>
        <p:spPr>
          <a:xfrm rot="5400000">
            <a:off x="3504903" y="4684977"/>
            <a:ext cx="212986" cy="298386"/>
          </a:xfrm>
          <a:prstGeom prst="rightBrace">
            <a:avLst>
              <a:gd name="adj1" fmla="val 8333"/>
              <a:gd name="adj2" fmla="val 444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rechts 14"/>
          <p:cNvSpPr/>
          <p:nvPr/>
        </p:nvSpPr>
        <p:spPr>
          <a:xfrm rot="16200000">
            <a:off x="4065779" y="4088470"/>
            <a:ext cx="170729" cy="483417"/>
          </a:xfrm>
          <a:prstGeom prst="rightBrace">
            <a:avLst>
              <a:gd name="adj1" fmla="val 8333"/>
              <a:gd name="adj2" fmla="val 588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02" y="4034019"/>
            <a:ext cx="529471" cy="15683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385130"/>
            <a:ext cx="3611720" cy="384765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619026" y="3779232"/>
            <a:ext cx="7406325" cy="2099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1" name="Grafik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43" y="3950850"/>
            <a:ext cx="194743" cy="154971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5838656" y="3849261"/>
            <a:ext cx="2042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endParaRPr lang="de-DE" dirty="0"/>
          </a:p>
        </p:txBody>
      </p:sp>
      <p:pic>
        <p:nvPicPr>
          <p:cNvPr id="23" name="Grafik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26" y="4109664"/>
            <a:ext cx="177067" cy="192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5" y="2082431"/>
            <a:ext cx="5046237" cy="618628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804" y="2139790"/>
            <a:ext cx="934206" cy="161070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>
          <a:xfrm>
            <a:off x="5467483" y="2326003"/>
            <a:ext cx="281729" cy="1882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sp>
        <p:nvSpPr>
          <p:cNvPr id="32" name="Textfeld 31"/>
          <p:cNvSpPr txBox="1"/>
          <p:nvPr/>
        </p:nvSpPr>
        <p:spPr>
          <a:xfrm>
            <a:off x="4976039" y="2282762"/>
            <a:ext cx="196554" cy="2073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sp>
        <p:nvSpPr>
          <p:cNvPr id="33" name="Textfeld 32"/>
          <p:cNvSpPr txBox="1"/>
          <p:nvPr/>
        </p:nvSpPr>
        <p:spPr>
          <a:xfrm>
            <a:off x="3920290" y="2288062"/>
            <a:ext cx="196554" cy="2073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sp>
        <p:nvSpPr>
          <p:cNvPr id="34" name="Textfeld 33"/>
          <p:cNvSpPr txBox="1"/>
          <p:nvPr/>
        </p:nvSpPr>
        <p:spPr>
          <a:xfrm>
            <a:off x="2950140" y="2279708"/>
            <a:ext cx="196554" cy="2073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sp>
        <p:nvSpPr>
          <p:cNvPr id="35" name="Textfeld 34"/>
          <p:cNvSpPr txBox="1"/>
          <p:nvPr/>
        </p:nvSpPr>
        <p:spPr>
          <a:xfrm>
            <a:off x="1940283" y="2279707"/>
            <a:ext cx="196554" cy="2073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de-DE" sz="2400" dirty="0"/>
          </a:p>
        </p:txBody>
      </p:sp>
      <p:pic>
        <p:nvPicPr>
          <p:cNvPr id="36" name="Grafik 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0" y="2006087"/>
            <a:ext cx="104436" cy="108788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12" y="1960236"/>
            <a:ext cx="94220" cy="134436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19" y="1992824"/>
            <a:ext cx="54857" cy="135314"/>
          </a:xfrm>
          <a:prstGeom prst="rect">
            <a:avLst/>
          </a:prstGeom>
        </p:spPr>
      </p:pic>
      <p:sp>
        <p:nvSpPr>
          <p:cNvPr id="39" name="Rechteck 38"/>
          <p:cNvSpPr/>
          <p:nvPr/>
        </p:nvSpPr>
        <p:spPr>
          <a:xfrm>
            <a:off x="1303373" y="2150260"/>
            <a:ext cx="3456383" cy="477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Pfeil nach rechts 39"/>
          <p:cNvSpPr/>
          <p:nvPr/>
        </p:nvSpPr>
        <p:spPr>
          <a:xfrm rot="10800000">
            <a:off x="1303372" y="2684253"/>
            <a:ext cx="3456383" cy="434898"/>
          </a:xfrm>
          <a:prstGeom prst="rightArrow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4235110" y="4931527"/>
            <a:ext cx="129739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  <a:r>
              <a:rPr lang="de-DE" dirty="0" err="1" smtClean="0"/>
              <a:t>Glorot</a:t>
            </a:r>
            <a:r>
              <a:rPr lang="de-DE" dirty="0" smtClean="0"/>
              <a:t>/He:                     </a:t>
            </a:r>
            <a:endParaRPr lang="de-DE" dirty="0"/>
          </a:p>
        </p:txBody>
      </p:sp>
      <p:pic>
        <p:nvPicPr>
          <p:cNvPr id="43" name="Grafik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4947759"/>
            <a:ext cx="853824" cy="169736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17" y="5172373"/>
            <a:ext cx="652694" cy="166452"/>
          </a:xfrm>
          <a:prstGeom prst="rect">
            <a:avLst/>
          </a:prstGeom>
        </p:spPr>
      </p:pic>
      <p:sp>
        <p:nvSpPr>
          <p:cNvPr id="46" name="Rechteck 45"/>
          <p:cNvSpPr/>
          <p:nvPr/>
        </p:nvSpPr>
        <p:spPr>
          <a:xfrm>
            <a:off x="3762815" y="4949796"/>
            <a:ext cx="2154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  <p:pic>
        <p:nvPicPr>
          <p:cNvPr id="47" name="Grafik 4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66" y="5041590"/>
            <a:ext cx="703516" cy="216667"/>
          </a:xfrm>
          <a:prstGeom prst="rect">
            <a:avLst/>
          </a:prstGeom>
        </p:spPr>
      </p:pic>
      <p:sp>
        <p:nvSpPr>
          <p:cNvPr id="48" name="Rechteck 47"/>
          <p:cNvSpPr/>
          <p:nvPr/>
        </p:nvSpPr>
        <p:spPr>
          <a:xfrm>
            <a:off x="2130406" y="4949796"/>
            <a:ext cx="981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  <a:r>
              <a:rPr lang="de-DE" dirty="0" err="1" smtClean="0"/>
              <a:t>mostly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49" name="Rechteck 48"/>
          <p:cNvSpPr/>
          <p:nvPr/>
        </p:nvSpPr>
        <p:spPr>
          <a:xfrm>
            <a:off x="2130405" y="5423551"/>
            <a:ext cx="560445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  <a:r>
              <a:rPr lang="de-DE" dirty="0" err="1" smtClean="0"/>
              <a:t>Regularization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also </a:t>
            </a:r>
            <a:r>
              <a:rPr lang="de-DE" dirty="0" err="1" smtClean="0"/>
              <a:t>supposed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50" name="Rechteck 49"/>
          <p:cNvSpPr/>
          <p:nvPr/>
        </p:nvSpPr>
        <p:spPr>
          <a:xfrm>
            <a:off x="3856696" y="3950850"/>
            <a:ext cx="722833" cy="299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456939" y="969402"/>
            <a:ext cx="5409392" cy="2809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619026" y="3779232"/>
            <a:ext cx="11247305" cy="2099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4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6031006" y="2811369"/>
            <a:ext cx="4903374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Neural</a:t>
            </a:r>
            <a:r>
              <a:rPr lang="de-DE" dirty="0" smtClean="0"/>
              <a:t> Networks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calculate</a:t>
            </a:r>
            <a:r>
              <a:rPr lang="de-DE" dirty="0" smtClean="0"/>
              <a:t> (</a:t>
            </a:r>
            <a:r>
              <a:rPr lang="de-DE" dirty="0" err="1" smtClean="0"/>
              <a:t>maximize</a:t>
            </a:r>
            <a:r>
              <a:rPr lang="de-DE" dirty="0" smtClean="0"/>
              <a:t>)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/>
              <a:t>Likelihood</a:t>
            </a:r>
            <a:r>
              <a:rPr lang="de-DE" dirty="0" smtClean="0"/>
              <a:t>. </a:t>
            </a:r>
            <a:r>
              <a:rPr lang="de-DE" dirty="0" err="1" smtClean="0"/>
              <a:t>Given</a:t>
            </a:r>
            <a:r>
              <a:rPr lang="de-DE" dirty="0" smtClean="0"/>
              <a:t> Data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get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model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explains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data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„Effekt“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aquivalent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wen </a:t>
            </a:r>
            <a:r>
              <a:rPr lang="de-DE" dirty="0" err="1" smtClean="0"/>
              <a:t>would</a:t>
            </a:r>
            <a:r>
              <a:rPr lang="de-DE" dirty="0" smtClean="0"/>
              <a:t> like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detect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err="1" smtClean="0"/>
              <a:t>prior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seen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/>
              <a:t>network</a:t>
            </a:r>
            <a:r>
              <a:rPr lang="de-DE" b="1" dirty="0" smtClean="0"/>
              <a:t> </a:t>
            </a:r>
            <a:r>
              <a:rPr lang="de-DE" b="1" dirty="0" err="1" smtClean="0"/>
              <a:t>architecture</a:t>
            </a:r>
            <a:r>
              <a:rPr lang="de-DE" dirty="0" smtClean="0"/>
              <a:t>.</a:t>
            </a:r>
          </a:p>
          <a:p>
            <a:r>
              <a:rPr lang="de-DE" dirty="0" smtClean="0"/>
              <a:t> </a:t>
            </a:r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r>
              <a:rPr lang="de-DE" b="1" dirty="0" smtClean="0"/>
              <a:t> </a:t>
            </a:r>
            <a:r>
              <a:rPr lang="de-DE" b="1" dirty="0" err="1" smtClean="0"/>
              <a:t>data</a:t>
            </a:r>
            <a:r>
              <a:rPr lang="de-DE" b="1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(</a:t>
            </a:r>
            <a:r>
              <a:rPr lang="de-DE" dirty="0" err="1" smtClean="0"/>
              <a:t>i.g</a:t>
            </a:r>
            <a:r>
              <a:rPr lang="de-DE" dirty="0" smtClean="0"/>
              <a:t>. not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),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b="1" dirty="0" err="1" smtClean="0"/>
              <a:t>prior</a:t>
            </a:r>
            <a:r>
              <a:rPr lang="de-DE" dirty="0" smtClean="0"/>
              <a:t> will </a:t>
            </a:r>
            <a:r>
              <a:rPr lang="de-DE" b="1" dirty="0" err="1" smtClean="0"/>
              <a:t>vanish</a:t>
            </a:r>
            <a:r>
              <a:rPr lang="de-DE" dirty="0" smtClean="0"/>
              <a:t> out. But „</a:t>
            </a:r>
            <a:r>
              <a:rPr lang="de-DE" b="1" dirty="0" err="1" smtClean="0"/>
              <a:t>bad</a:t>
            </a:r>
            <a:r>
              <a:rPr lang="de-DE" b="1" dirty="0" smtClean="0"/>
              <a:t>“ </a:t>
            </a:r>
            <a:r>
              <a:rPr lang="de-DE" dirty="0" err="1" smtClean="0"/>
              <a:t>prior</a:t>
            </a:r>
            <a:r>
              <a:rPr lang="de-DE" b="1" dirty="0" smtClean="0"/>
              <a:t> </a:t>
            </a:r>
            <a:r>
              <a:rPr lang="de-DE" b="1" dirty="0" err="1" smtClean="0"/>
              <a:t>don‘t</a:t>
            </a:r>
            <a:r>
              <a:rPr lang="de-DE" b="1" dirty="0" smtClean="0"/>
              <a:t> </a:t>
            </a:r>
            <a:r>
              <a:rPr lang="de-DE" b="1" dirty="0" err="1" smtClean="0"/>
              <a:t>exist</a:t>
            </a:r>
            <a:r>
              <a:rPr lang="de-DE" dirty="0" smtClean="0"/>
              <a:t>. (</a:t>
            </a:r>
            <a:r>
              <a:rPr lang="de-DE" dirty="0" err="1" smtClean="0"/>
              <a:t>some</a:t>
            </a:r>
            <a:r>
              <a:rPr lang="de-DE" dirty="0" smtClean="0"/>
              <a:t> just </a:t>
            </a:r>
            <a:r>
              <a:rPr lang="de-DE" dirty="0" err="1" smtClean="0"/>
              <a:t>dont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… :-) )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6" t="12443" r="-110" b="-448"/>
          <a:stretch/>
        </p:blipFill>
        <p:spPr>
          <a:xfrm>
            <a:off x="298003" y="1480493"/>
            <a:ext cx="5602567" cy="395848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427170" y="5477647"/>
            <a:ext cx="206819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Michael </a:t>
            </a:r>
            <a:r>
              <a:rPr lang="de-DE" dirty="0" smtClean="0"/>
              <a:t>Höfler TUD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09985" y="5477647"/>
            <a:ext cx="33695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©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62511" y="1239564"/>
            <a:ext cx="11079230" cy="4746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3"/>
          <p:cNvSpPr txBox="1">
            <a:spLocks/>
          </p:cNvSpPr>
          <p:nvPr/>
        </p:nvSpPr>
        <p:spPr>
          <a:xfrm>
            <a:off x="6165055" y="2324493"/>
            <a:ext cx="1796771" cy="43030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Likelihood</a:t>
            </a:r>
            <a:endParaRPr lang="de-DE" b="0" dirty="0"/>
          </a:p>
        </p:txBody>
      </p:sp>
      <p:sp>
        <p:nvSpPr>
          <p:cNvPr id="9" name="Rechteck 8"/>
          <p:cNvSpPr/>
          <p:nvPr/>
        </p:nvSpPr>
        <p:spPr>
          <a:xfrm>
            <a:off x="3034480" y="2493210"/>
            <a:ext cx="1216958" cy="2524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/>
        </p:nvSpPr>
        <p:spPr>
          <a:xfrm>
            <a:off x="3939988" y="2307944"/>
            <a:ext cx="2091018" cy="173038"/>
          </a:xfrm>
          <a:custGeom>
            <a:avLst/>
            <a:gdLst>
              <a:gd name="connsiteX0" fmla="*/ 2091018 w 2091018"/>
              <a:gd name="connsiteY0" fmla="*/ 173038 h 173038"/>
              <a:gd name="connsiteX1" fmla="*/ 1687606 w 2091018"/>
              <a:gd name="connsiteY1" fmla="*/ 45291 h 173038"/>
              <a:gd name="connsiteX2" fmla="*/ 793377 w 2091018"/>
              <a:gd name="connsiteY2" fmla="*/ 4950 h 173038"/>
              <a:gd name="connsiteX3" fmla="*/ 0 w 2091018"/>
              <a:gd name="connsiteY3" fmla="*/ 146144 h 1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1018" h="173038">
                <a:moveTo>
                  <a:pt x="2091018" y="173038"/>
                </a:moveTo>
                <a:cubicBezTo>
                  <a:pt x="1997448" y="123172"/>
                  <a:pt x="1903879" y="73306"/>
                  <a:pt x="1687606" y="45291"/>
                </a:cubicBezTo>
                <a:cubicBezTo>
                  <a:pt x="1471332" y="17276"/>
                  <a:pt x="1074645" y="-11859"/>
                  <a:pt x="793377" y="4950"/>
                </a:cubicBezTo>
                <a:cubicBezTo>
                  <a:pt x="512109" y="21759"/>
                  <a:pt x="134471" y="121491"/>
                  <a:pt x="0" y="14614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Prequel</a:t>
            </a:r>
            <a:br>
              <a:rPr lang="de-DE" dirty="0" smtClean="0"/>
            </a:br>
            <a:r>
              <a:rPr lang="de-DE" b="0" dirty="0" smtClean="0"/>
              <a:t>ML </a:t>
            </a:r>
            <a:r>
              <a:rPr lang="de-DE" b="0" dirty="0" err="1" smtClean="0"/>
              <a:t>from</a:t>
            </a:r>
            <a:r>
              <a:rPr lang="de-DE" b="0" dirty="0" smtClean="0"/>
              <a:t> a </a:t>
            </a:r>
            <a:r>
              <a:rPr lang="de-DE" b="0" dirty="0" err="1" smtClean="0"/>
              <a:t>bayesian</a:t>
            </a:r>
            <a:r>
              <a:rPr lang="de-DE" b="0" dirty="0" smtClean="0"/>
              <a:t> </a:t>
            </a:r>
            <a:r>
              <a:rPr lang="de-DE" b="0" dirty="0" err="1" smtClean="0"/>
              <a:t>point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4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1" y="1199006"/>
            <a:ext cx="1747853" cy="339094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9" b="13754"/>
          <a:stretch/>
        </p:blipFill>
        <p:spPr>
          <a:xfrm>
            <a:off x="2017060" y="4706471"/>
            <a:ext cx="10058400" cy="126983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674971" y="2270760"/>
            <a:ext cx="111252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Google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err="1" smtClean="0"/>
              <a:t>ResNet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b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t="25172" r="12389" b="52381"/>
          <a:stretch/>
        </p:blipFill>
        <p:spPr>
          <a:xfrm>
            <a:off x="3468708" y="269699"/>
            <a:ext cx="8529918" cy="1269832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937493" y="4760259"/>
            <a:ext cx="231096" cy="652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13760" y="1028699"/>
            <a:ext cx="1791297" cy="3731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 10"/>
          <p:cNvSpPr/>
          <p:nvPr/>
        </p:nvSpPr>
        <p:spPr>
          <a:xfrm>
            <a:off x="2314021" y="4745603"/>
            <a:ext cx="1623471" cy="344109"/>
          </a:xfrm>
          <a:custGeom>
            <a:avLst/>
            <a:gdLst>
              <a:gd name="connsiteX0" fmla="*/ 1211580 w 1211580"/>
              <a:gd name="connsiteY0" fmla="*/ 899160 h 899160"/>
              <a:gd name="connsiteX1" fmla="*/ 190500 w 1211580"/>
              <a:gd name="connsiteY1" fmla="*/ 601980 h 899160"/>
              <a:gd name="connsiteX2" fmla="*/ 0 w 1211580"/>
              <a:gd name="connsiteY2" fmla="*/ 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580" h="899160">
                <a:moveTo>
                  <a:pt x="1211580" y="899160"/>
                </a:moveTo>
                <a:cubicBezTo>
                  <a:pt x="802005" y="825500"/>
                  <a:pt x="392430" y="751840"/>
                  <a:pt x="190500" y="601980"/>
                </a:cubicBezTo>
                <a:cubicBezTo>
                  <a:pt x="-11430" y="452120"/>
                  <a:pt x="60960" y="33020"/>
                  <a:pt x="0" y="0"/>
                </a:cubicBezTo>
              </a:path>
            </a:pathLst>
          </a:custGeom>
          <a:noFill/>
          <a:ln w="38100"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2787555" y="1256129"/>
            <a:ext cx="655029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ResNet</a:t>
            </a:r>
            <a:r>
              <a:rPr lang="en-US" dirty="0" smtClean="0"/>
              <a:t> introduced </a:t>
            </a:r>
            <a:r>
              <a:rPr lang="en-US" b="1" dirty="0" smtClean="0"/>
              <a:t>skip connections </a:t>
            </a:r>
            <a:r>
              <a:rPr lang="en-US" dirty="0" smtClean="0"/>
              <a:t>that allowed a flexible gradient highway. It is </a:t>
            </a:r>
            <a:r>
              <a:rPr lang="en-US" u="sng" dirty="0" smtClean="0"/>
              <a:t>not</a:t>
            </a:r>
            <a:r>
              <a:rPr lang="en-US" dirty="0" smtClean="0"/>
              <a:t> a fix to vanishing gradient but it allowed models more </a:t>
            </a:r>
            <a:r>
              <a:rPr lang="en-US" b="1" dirty="0" smtClean="0"/>
              <a:t>resilient</a:t>
            </a:r>
            <a:r>
              <a:rPr lang="en-US" dirty="0" smtClean="0"/>
              <a:t>, so larger models can be trained!</a:t>
            </a:r>
            <a:endParaRPr lang="de-DE" dirty="0">
              <a:latin typeface="+mj-lt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55" y="2305513"/>
            <a:ext cx="5885909" cy="211303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2787555" y="2305513"/>
            <a:ext cx="6067687" cy="2183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04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7.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a </a:t>
            </a:r>
            <a:r>
              <a:rPr lang="de-DE" sz="1400" dirty="0" err="1" smtClean="0"/>
              <a:t>ResNet</a:t>
            </a:r>
            <a:r>
              <a:rPr lang="de-DE" sz="1400" dirty="0" smtClean="0"/>
              <a:t> an </a:t>
            </a:r>
            <a:r>
              <a:rPr lang="de-DE" sz="1400" dirty="0" err="1" smtClean="0"/>
              <a:t>other</a:t>
            </a:r>
            <a:r>
              <a:rPr lang="de-DE" sz="1400" dirty="0" smtClean="0"/>
              <a:t> CNN </a:t>
            </a:r>
            <a:r>
              <a:rPr lang="de-DE" sz="1400" dirty="0" err="1" smtClean="0"/>
              <a:t>Classifiers</a:t>
            </a:r>
            <a:r>
              <a:rPr lang="de-DE" sz="1400" dirty="0" smtClean="0"/>
              <a:t> on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full</a:t>
            </a:r>
            <a:r>
              <a:rPr lang="de-DE" sz="1400" dirty="0" smtClean="0"/>
              <a:t> Cifar10 </a:t>
            </a:r>
            <a:r>
              <a:rPr lang="de-DE" sz="1400" dirty="0" err="1" smtClean="0"/>
              <a:t>dataset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8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17" y="3405187"/>
            <a:ext cx="2476846" cy="257210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45" y="1233032"/>
            <a:ext cx="4629150" cy="351472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401708" y="4798100"/>
            <a:ext cx="519533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fascinating experiment by Hubel and Wiesel in 1962</a:t>
            </a:r>
            <a:endParaRPr lang="de-DE" dirty="0"/>
          </a:p>
        </p:txBody>
      </p:sp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Feature </a:t>
            </a:r>
            <a:r>
              <a:rPr lang="de-DE" dirty="0" err="1" smtClean="0"/>
              <a:t>Visualization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b="0" dirty="0" smtClean="0"/>
              <a:t>Activation Map plotting</a:t>
            </a:r>
            <a:r>
              <a:rPr lang="en-US" b="0" dirty="0"/>
              <a:t/>
            </a:r>
            <a:br>
              <a:rPr lang="en-US" b="0" dirty="0"/>
            </a:br>
            <a:endParaRPr lang="de-DE" b="0" dirty="0"/>
          </a:p>
        </p:txBody>
      </p:sp>
      <p:sp>
        <p:nvSpPr>
          <p:cNvPr id="9" name="Rechteck 8"/>
          <p:cNvSpPr/>
          <p:nvPr/>
        </p:nvSpPr>
        <p:spPr>
          <a:xfrm>
            <a:off x="572408" y="1393114"/>
            <a:ext cx="5675992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Now that we know the basics, we can </a:t>
            </a:r>
            <a:r>
              <a:rPr lang="en-US" b="1" dirty="0" smtClean="0"/>
              <a:t>plot</a:t>
            </a:r>
            <a:r>
              <a:rPr lang="en-US" dirty="0" smtClean="0"/>
              <a:t> the output of the </a:t>
            </a:r>
            <a:r>
              <a:rPr lang="en-US" b="1" dirty="0" smtClean="0"/>
              <a:t>feature maps activation </a:t>
            </a:r>
            <a:r>
              <a:rPr lang="en-US" dirty="0" smtClean="0"/>
              <a:t>given an input image. This is a test how the respective layer is reacting </a:t>
            </a:r>
            <a:r>
              <a:rPr lang="en-US" smtClean="0"/>
              <a:t>and </a:t>
            </a:r>
            <a:r>
              <a:rPr lang="en-US" smtClean="0"/>
              <a:t>gives </a:t>
            </a:r>
            <a:r>
              <a:rPr lang="en-US" dirty="0" smtClean="0"/>
              <a:t>a hint what the network </a:t>
            </a:r>
            <a:r>
              <a:rPr lang="en-US" u="sng" dirty="0" smtClean="0"/>
              <a:t>might</a:t>
            </a:r>
            <a:r>
              <a:rPr lang="en-US" dirty="0" smtClean="0"/>
              <a:t> have learned while training.</a:t>
            </a:r>
          </a:p>
          <a:p>
            <a:endParaRPr lang="en-US" dirty="0"/>
          </a:p>
          <a:p>
            <a:r>
              <a:rPr lang="en-US" dirty="0" smtClean="0"/>
              <a:t>The results are fascinating, especially if you compare them to the experiment from </a:t>
            </a:r>
            <a:r>
              <a:rPr lang="en-US" b="1" dirty="0" smtClean="0"/>
              <a:t>Hubel</a:t>
            </a:r>
            <a:r>
              <a:rPr lang="en-US" dirty="0" smtClean="0"/>
              <a:t> and </a:t>
            </a:r>
            <a:r>
              <a:rPr lang="en-US" b="1" dirty="0" smtClean="0"/>
              <a:t>Wiesel</a:t>
            </a:r>
            <a:r>
              <a:rPr lang="en-US" dirty="0" smtClean="0"/>
              <a:t> 1962.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316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w5PKV9Rj3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9957" y="1366837"/>
            <a:ext cx="4572000" cy="25717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45" y="764857"/>
            <a:ext cx="46291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8.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plot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activation</a:t>
            </a:r>
            <a:r>
              <a:rPr lang="de-DE" sz="1400" dirty="0" smtClean="0"/>
              <a:t> </a:t>
            </a:r>
            <a:r>
              <a:rPr lang="de-DE" sz="1400" dirty="0" err="1" smtClean="0"/>
              <a:t>maps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CNN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Keras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04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88" y="1841006"/>
            <a:ext cx="5992065" cy="3961120"/>
          </a:xfrm>
          <a:prstGeom prst="rect">
            <a:avLst/>
          </a:prstGeom>
        </p:spPr>
      </p:pic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Feature </a:t>
            </a:r>
            <a:r>
              <a:rPr lang="de-DE" dirty="0" err="1" smtClean="0"/>
              <a:t>Visualization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b="0" dirty="0"/>
              <a:t>Occluding parts of the image</a:t>
            </a:r>
            <a:br>
              <a:rPr lang="en-US" b="0" dirty="0"/>
            </a:br>
            <a:endParaRPr lang="de-DE" b="0" dirty="0"/>
          </a:p>
        </p:txBody>
      </p:sp>
      <p:sp>
        <p:nvSpPr>
          <p:cNvPr id="6" name="Rechteck 5"/>
          <p:cNvSpPr/>
          <p:nvPr/>
        </p:nvSpPr>
        <p:spPr>
          <a:xfrm>
            <a:off x="574937" y="1836120"/>
            <a:ext cx="491146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What part of an Image is </a:t>
            </a:r>
            <a:r>
              <a:rPr lang="en-US" b="1" dirty="0" smtClean="0"/>
              <a:t>relevant</a:t>
            </a:r>
            <a:r>
              <a:rPr lang="en-US" dirty="0" smtClean="0"/>
              <a:t> to a Neural Networks decision?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74937" y="2574961"/>
            <a:ext cx="491146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native approach to this is the </a:t>
            </a:r>
            <a:r>
              <a:rPr lang="en-US" b="1" dirty="0" smtClean="0"/>
              <a:t>occlusion</a:t>
            </a:r>
            <a:r>
              <a:rPr lang="en-US" dirty="0" smtClean="0"/>
              <a:t> of specific sections in an Image.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574937" y="3333160"/>
            <a:ext cx="426600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Here we </a:t>
            </a:r>
            <a:r>
              <a:rPr lang="en-US" b="1" dirty="0"/>
              <a:t>iterate</a:t>
            </a:r>
            <a:r>
              <a:rPr lang="en-US" dirty="0"/>
              <a:t> over regions of the image, set a patch of the image to be all </a:t>
            </a:r>
            <a:r>
              <a:rPr lang="en-US" b="1" dirty="0"/>
              <a:t>zero</a:t>
            </a:r>
            <a:r>
              <a:rPr lang="en-US" dirty="0"/>
              <a:t>, and look at the</a:t>
            </a:r>
            <a:r>
              <a:rPr lang="en-US" b="1" dirty="0"/>
              <a:t> probability </a:t>
            </a:r>
            <a:r>
              <a:rPr lang="en-US" dirty="0"/>
              <a:t>of the class.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602520" y="1097279"/>
            <a:ext cx="628468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Matthew </a:t>
            </a:r>
            <a:r>
              <a:rPr lang="en-US" dirty="0" err="1" smtClean="0">
                <a:latin typeface="Roboto"/>
              </a:rPr>
              <a:t>Zeiler</a:t>
            </a:r>
            <a:r>
              <a:rPr lang="en-US" dirty="0">
                <a:latin typeface="Roboto"/>
              </a:rPr>
              <a:t>:</a:t>
            </a:r>
            <a:r>
              <a:rPr lang="en-US" dirty="0" smtClean="0">
                <a:latin typeface="Roboto"/>
              </a:rPr>
              <a:t> </a:t>
            </a:r>
          </a:p>
          <a:p>
            <a:r>
              <a:rPr lang="en-US" b="1" dirty="0" smtClean="0">
                <a:latin typeface="Roboto"/>
              </a:rPr>
              <a:t>Visualizing </a:t>
            </a:r>
            <a:r>
              <a:rPr lang="en-US" b="1" dirty="0">
                <a:latin typeface="Roboto"/>
              </a:rPr>
              <a:t>and Understanding Convolutional </a:t>
            </a:r>
            <a:r>
              <a:rPr lang="en-US" b="1" dirty="0" smtClean="0">
                <a:latin typeface="Roboto"/>
              </a:rPr>
              <a:t>Networks </a:t>
            </a:r>
            <a:r>
              <a:rPr lang="en-US" dirty="0" smtClean="0">
                <a:latin typeface="Roboto"/>
              </a:rPr>
              <a:t>(2013)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70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smtClean="0"/>
              <a:t>Class </a:t>
            </a:r>
            <a:r>
              <a:rPr lang="de-DE" dirty="0" err="1" smtClean="0"/>
              <a:t>Activation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r>
              <a:rPr lang="de-DE" dirty="0" smtClean="0"/>
              <a:t> (CAM)</a:t>
            </a:r>
            <a:br>
              <a:rPr lang="de-DE" dirty="0" smtClean="0"/>
            </a:br>
            <a:r>
              <a:rPr lang="de-DE" b="0" dirty="0" smtClean="0"/>
              <a:t>CAM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GradCam</a:t>
            </a:r>
            <a:r>
              <a:rPr lang="en-US" b="0" dirty="0"/>
              <a:t/>
            </a:r>
            <a:br>
              <a:rPr lang="en-US" b="0" dirty="0"/>
            </a:br>
            <a:endParaRPr lang="de-DE" b="0" dirty="0"/>
          </a:p>
        </p:txBody>
      </p:sp>
      <p:sp>
        <p:nvSpPr>
          <p:cNvPr id="8" name="Rechteck 7"/>
          <p:cNvSpPr/>
          <p:nvPr/>
        </p:nvSpPr>
        <p:spPr>
          <a:xfrm>
            <a:off x="574937" y="1214510"/>
            <a:ext cx="7687894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 have seen that </a:t>
            </a:r>
            <a:r>
              <a:rPr lang="en-US" u="sng" dirty="0" smtClean="0"/>
              <a:t>Convolutional</a:t>
            </a:r>
            <a:r>
              <a:rPr lang="en-US" dirty="0" smtClean="0"/>
              <a:t> </a:t>
            </a:r>
            <a:r>
              <a:rPr lang="en-US" dirty="0"/>
              <a:t>feature </a:t>
            </a:r>
            <a:r>
              <a:rPr lang="en-US" dirty="0" smtClean="0"/>
              <a:t>maps </a:t>
            </a:r>
            <a:r>
              <a:rPr lang="en-US" b="1" dirty="0"/>
              <a:t>retain</a:t>
            </a:r>
            <a:r>
              <a:rPr lang="en-US" dirty="0"/>
              <a:t> spatial </a:t>
            </a:r>
            <a:r>
              <a:rPr lang="en-US" dirty="0" smtClean="0"/>
              <a:t>information, which </a:t>
            </a:r>
            <a:r>
              <a:rPr lang="en-US" dirty="0"/>
              <a:t>is </a:t>
            </a:r>
            <a:r>
              <a:rPr lang="en-US" b="1" dirty="0"/>
              <a:t>lost</a:t>
            </a:r>
            <a:r>
              <a:rPr lang="en-US" dirty="0"/>
              <a:t> in </a:t>
            </a:r>
            <a:r>
              <a:rPr lang="en-US" u="sng" dirty="0"/>
              <a:t>fully-connected</a:t>
            </a:r>
            <a:r>
              <a:rPr lang="en-US" dirty="0"/>
              <a:t> </a:t>
            </a:r>
            <a:r>
              <a:rPr lang="en-US" dirty="0" smtClean="0"/>
              <a:t>layers (MLP). </a:t>
            </a:r>
            <a:r>
              <a:rPr lang="en-US" b="1" dirty="0"/>
              <a:t>Last</a:t>
            </a:r>
            <a:r>
              <a:rPr lang="en-US" dirty="0"/>
              <a:t> </a:t>
            </a:r>
            <a:r>
              <a:rPr lang="en-US" b="1" dirty="0" err="1" smtClean="0"/>
              <a:t>Conv</a:t>
            </a:r>
            <a:r>
              <a:rPr lang="en-US" b="1" dirty="0" smtClean="0"/>
              <a:t> </a:t>
            </a:r>
            <a:r>
              <a:rPr lang="en-US" b="1" dirty="0"/>
              <a:t>Layer </a:t>
            </a:r>
            <a:r>
              <a:rPr lang="en-US" dirty="0"/>
              <a:t>can be thought as </a:t>
            </a:r>
            <a:r>
              <a:rPr lang="en-US" dirty="0" smtClean="0"/>
              <a:t>the important </a:t>
            </a:r>
            <a:r>
              <a:rPr lang="en-US" b="1" dirty="0"/>
              <a:t>features</a:t>
            </a:r>
            <a:r>
              <a:rPr lang="en-US" dirty="0"/>
              <a:t> </a:t>
            </a:r>
            <a:r>
              <a:rPr lang="en-US" dirty="0" smtClean="0"/>
              <a:t>for the classification.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err="1" smtClean="0"/>
              <a:t>Classificate</a:t>
            </a:r>
            <a:r>
              <a:rPr lang="en-US" dirty="0" smtClean="0"/>
              <a:t> from these feature Maps after using </a:t>
            </a:r>
            <a:r>
              <a:rPr lang="en-US" b="1" dirty="0" smtClean="0"/>
              <a:t>GAP</a:t>
            </a:r>
            <a:r>
              <a:rPr lang="en-US" dirty="0" smtClean="0"/>
              <a:t> and </a:t>
            </a:r>
            <a:r>
              <a:rPr lang="en-US" b="1" dirty="0" smtClean="0"/>
              <a:t>sum</a:t>
            </a:r>
            <a:r>
              <a:rPr lang="en-US" dirty="0" smtClean="0"/>
              <a:t> the </a:t>
            </a:r>
            <a:r>
              <a:rPr lang="en-US" b="1" dirty="0" smtClean="0"/>
              <a:t>weighted positive </a:t>
            </a:r>
            <a:r>
              <a:rPr lang="en-US" dirty="0" smtClean="0"/>
              <a:t>feature Maps =CAM (make them positive by </a:t>
            </a:r>
            <a:r>
              <a:rPr lang="en-US" dirty="0" err="1" smtClean="0"/>
              <a:t>ReLu</a:t>
            </a:r>
            <a:r>
              <a:rPr lang="en-US" dirty="0" smtClean="0"/>
              <a:t>(x))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/>
              <a:t>Compute the GAP pooled gradient of the last layer</a:t>
            </a:r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771" y="700925"/>
            <a:ext cx="2675742" cy="155316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7" y="3203050"/>
            <a:ext cx="5332955" cy="249887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92" y="3853652"/>
            <a:ext cx="2105319" cy="72400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719" y="2789619"/>
            <a:ext cx="2267266" cy="69542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8488949" y="427993"/>
            <a:ext cx="300338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Global Average Pooling (GAP)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99" y="4946264"/>
            <a:ext cx="3048425" cy="781159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0241653" y="2981379"/>
            <a:ext cx="8082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 CAM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9671230" y="2334171"/>
            <a:ext cx="147572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Weight (Cam)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10189985" y="3349990"/>
            <a:ext cx="140839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Feature Map</a:t>
            </a:r>
            <a:endParaRPr lang="en-US" dirty="0"/>
          </a:p>
        </p:txBody>
      </p:sp>
      <p:cxnSp>
        <p:nvCxnSpPr>
          <p:cNvPr id="17" name="Gerade Verbindung mit Pfeil 16"/>
          <p:cNvCxnSpPr/>
          <p:nvPr/>
        </p:nvCxnSpPr>
        <p:spPr>
          <a:xfrm flipH="1" flipV="1">
            <a:off x="10051676" y="3235598"/>
            <a:ext cx="189977" cy="17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>
            <a:off x="9800664" y="2617545"/>
            <a:ext cx="189978" cy="4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8982442" y="2072561"/>
            <a:ext cx="5249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rgbClr val="000000"/>
                </a:solidFill>
              </a:rPr>
              <a:t>u =6</a:t>
            </a:r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 rot="16200000">
            <a:off x="8412636" y="1460074"/>
            <a:ext cx="5249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rgbClr val="000000"/>
                </a:solidFill>
              </a:rPr>
              <a:t>v =6</a:t>
            </a:r>
            <a:endParaRPr lang="de-DE" sz="1100" dirty="0">
              <a:solidFill>
                <a:srgbClr val="00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8146187" y="2393766"/>
            <a:ext cx="111532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Number of </a:t>
            </a:r>
            <a:r>
              <a:rPr lang="en-US" dirty="0" err="1" smtClean="0"/>
              <a:t>FMaps</a:t>
            </a:r>
            <a:endParaRPr lang="en-US" dirty="0"/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9192353" y="2746115"/>
            <a:ext cx="198589" cy="12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10766824" y="5166027"/>
            <a:ext cx="128176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GradCAM</a:t>
            </a:r>
            <a:endParaRPr lang="en-US" dirty="0"/>
          </a:p>
        </p:txBody>
      </p:sp>
      <p:sp>
        <p:nvSpPr>
          <p:cNvPr id="28" name="Rechteck 27"/>
          <p:cNvSpPr/>
          <p:nvPr/>
        </p:nvSpPr>
        <p:spPr>
          <a:xfrm>
            <a:off x="1262541" y="5776370"/>
            <a:ext cx="1058591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ReLu</a:t>
            </a:r>
            <a:r>
              <a:rPr lang="en-US" dirty="0"/>
              <a:t> because we are only interested in the </a:t>
            </a:r>
            <a:r>
              <a:rPr lang="en-US" b="1" dirty="0"/>
              <a:t>features</a:t>
            </a:r>
            <a:r>
              <a:rPr lang="en-US" dirty="0"/>
              <a:t> that have a </a:t>
            </a:r>
            <a:r>
              <a:rPr lang="en-US" b="1" dirty="0"/>
              <a:t>positive influence </a:t>
            </a:r>
            <a:r>
              <a:rPr lang="en-US" dirty="0"/>
              <a:t>on the class of interest</a:t>
            </a:r>
            <a:endParaRPr lang="de-DE" dirty="0"/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8488949" y="5432429"/>
            <a:ext cx="703404" cy="343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28" y="4723319"/>
            <a:ext cx="1368464" cy="1015826"/>
          </a:xfrm>
          <a:prstGeom prst="rect">
            <a:avLst/>
          </a:prstGeom>
        </p:spPr>
      </p:pic>
      <p:sp>
        <p:nvSpPr>
          <p:cNvPr id="33" name="Rechteck 32"/>
          <p:cNvSpPr/>
          <p:nvPr/>
        </p:nvSpPr>
        <p:spPr>
          <a:xfrm>
            <a:off x="6410776" y="4418148"/>
            <a:ext cx="66556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4" name="Rechteck 33"/>
          <p:cNvSpPr/>
          <p:nvPr/>
        </p:nvSpPr>
        <p:spPr>
          <a:xfrm>
            <a:off x="10111933" y="4020574"/>
            <a:ext cx="1741823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GAP of Gradient</a:t>
            </a:r>
          </a:p>
          <a:p>
            <a:r>
              <a:rPr lang="en-US" dirty="0" smtClean="0"/>
              <a:t> (</a:t>
            </a:r>
            <a:r>
              <a:rPr lang="en-US" dirty="0" err="1" smtClean="0"/>
              <a:t>GradCam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3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9.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fr-FR" sz="1400" dirty="0" err="1"/>
              <a:t>Lets</a:t>
            </a:r>
            <a:r>
              <a:rPr lang="fr-FR" sz="1400" dirty="0"/>
              <a:t> train a </a:t>
            </a:r>
            <a:r>
              <a:rPr lang="fr-FR" sz="1400" dirty="0" err="1"/>
              <a:t>feature</a:t>
            </a:r>
            <a:r>
              <a:rPr lang="fr-FR" sz="1400" dirty="0"/>
              <a:t> visualisation </a:t>
            </a:r>
            <a:r>
              <a:rPr lang="fr-FR" sz="1400" dirty="0" err="1"/>
              <a:t>algorithm</a:t>
            </a:r>
            <a:r>
              <a:rPr lang="fr-FR" sz="1400" dirty="0"/>
              <a:t>! (</a:t>
            </a:r>
            <a:r>
              <a:rPr lang="fr-FR" sz="1400" dirty="0" err="1"/>
              <a:t>GradCAM</a:t>
            </a:r>
            <a:r>
              <a:rPr lang="fr-FR" sz="1400" dirty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30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Image Data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251826"/>
            <a:ext cx="4020092" cy="400842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997481" y="2455561"/>
            <a:ext cx="490337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computer</a:t>
            </a:r>
            <a:r>
              <a:rPr lang="de-DE" dirty="0" smtClean="0"/>
              <a:t>,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just </a:t>
            </a:r>
            <a:r>
              <a:rPr lang="de-DE" dirty="0" err="1" smtClean="0"/>
              <a:t>numbers</a:t>
            </a:r>
            <a:r>
              <a:rPr lang="de-DE" dirty="0" smtClean="0"/>
              <a:t>. But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b="1" dirty="0" err="1" smtClean="0"/>
              <a:t>prior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years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off: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b="1" dirty="0" err="1" smtClean="0"/>
              <a:t>Neighbour</a:t>
            </a:r>
            <a:r>
              <a:rPr lang="de-DE" b="1" dirty="0" smtClean="0"/>
              <a:t> </a:t>
            </a:r>
            <a:r>
              <a:rPr lang="de-DE" b="1" dirty="0" err="1" smtClean="0"/>
              <a:t>pixels</a:t>
            </a:r>
            <a:r>
              <a:rPr lang="de-DE" b="1" dirty="0" smtClean="0"/>
              <a:t> </a:t>
            </a:r>
            <a:r>
              <a:rPr lang="de-DE" b="1" dirty="0" err="1" smtClean="0"/>
              <a:t>are</a:t>
            </a:r>
            <a:r>
              <a:rPr lang="de-DE" b="1" dirty="0" smtClean="0"/>
              <a:t> </a:t>
            </a:r>
            <a:r>
              <a:rPr lang="de-DE" b="1" dirty="0" err="1" smtClean="0"/>
              <a:t>often</a:t>
            </a:r>
            <a:r>
              <a:rPr lang="de-DE" b="1" dirty="0" smtClean="0"/>
              <a:t> </a:t>
            </a:r>
            <a:r>
              <a:rPr lang="de-DE" b="1" dirty="0" err="1" smtClean="0"/>
              <a:t>correlated</a:t>
            </a:r>
            <a:r>
              <a:rPr lang="de-DE" b="1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821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5"/>
            <a:ext cx="1865454" cy="684000"/>
          </a:xfrm>
        </p:spPr>
        <p:txBody>
          <a:bodyPr/>
          <a:lstStyle/>
          <a:p>
            <a:r>
              <a:rPr lang="de-DE" dirty="0" smtClean="0"/>
              <a:t>Priors</a:t>
            </a:r>
            <a:br>
              <a:rPr lang="de-DE" dirty="0" smtClean="0"/>
            </a:br>
            <a:r>
              <a:rPr lang="de-DE" b="0" dirty="0" smtClean="0"/>
              <a:t>Images 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11" name="Rechteck 10"/>
          <p:cNvSpPr/>
          <p:nvPr/>
        </p:nvSpPr>
        <p:spPr>
          <a:xfrm>
            <a:off x="761427" y="1463417"/>
            <a:ext cx="639240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3350239" y="3473183"/>
            <a:ext cx="2775423" cy="165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1"/>
          <a:stretch/>
        </p:blipFill>
        <p:spPr>
          <a:xfrm>
            <a:off x="501003" y="1520285"/>
            <a:ext cx="2995232" cy="19528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4"/>
          <a:stretch/>
        </p:blipFill>
        <p:spPr>
          <a:xfrm>
            <a:off x="3238719" y="346075"/>
            <a:ext cx="2547717" cy="195289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581835" y="1690487"/>
            <a:ext cx="230521" cy="2228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 flipV="1">
            <a:off x="2581835" y="503787"/>
            <a:ext cx="814508" cy="1158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V="1">
            <a:off x="2812356" y="515403"/>
            <a:ext cx="2901890" cy="1160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7" idx="2"/>
          </p:cNvCxnSpPr>
          <p:nvPr/>
        </p:nvCxnSpPr>
        <p:spPr>
          <a:xfrm>
            <a:off x="2697096" y="1913324"/>
            <a:ext cx="3017150" cy="290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2581835" y="1913324"/>
            <a:ext cx="860612" cy="290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/>
          <p:cNvSpPr/>
          <p:nvPr/>
        </p:nvSpPr>
        <p:spPr>
          <a:xfrm>
            <a:off x="3442447" y="2435192"/>
            <a:ext cx="814507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investigate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areas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</a:t>
            </a:r>
            <a:r>
              <a:rPr lang="de-DE" dirty="0" err="1" smtClean="0"/>
              <a:t>image</a:t>
            </a:r>
            <a:r>
              <a:rPr lang="de-DE" dirty="0" smtClean="0"/>
              <a:t>. This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(</a:t>
            </a:r>
            <a:r>
              <a:rPr lang="de-DE" dirty="0" err="1" smtClean="0"/>
              <a:t>discrete</a:t>
            </a:r>
            <a:r>
              <a:rPr lang="de-DE" dirty="0" smtClean="0"/>
              <a:t>) </a:t>
            </a:r>
            <a:r>
              <a:rPr lang="de-DE" b="1" dirty="0" err="1" smtClean="0"/>
              <a:t>convolution</a:t>
            </a:r>
            <a:r>
              <a:rPr lang="de-DE" dirty="0" smtClean="0"/>
              <a:t>. In classic CV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was </a:t>
            </a:r>
            <a:r>
              <a:rPr lang="de-DE" dirty="0" err="1" smtClean="0"/>
              <a:t>utilized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(</a:t>
            </a:r>
            <a:r>
              <a:rPr lang="de-DE" dirty="0" err="1" smtClean="0"/>
              <a:t>predefined</a:t>
            </a:r>
            <a:r>
              <a:rPr lang="de-DE" dirty="0" smtClean="0"/>
              <a:t>) </a:t>
            </a:r>
            <a:r>
              <a:rPr lang="de-DE" dirty="0" err="1" smtClean="0"/>
              <a:t>detectors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b="1" dirty="0" err="1" smtClean="0"/>
              <a:t>filters</a:t>
            </a:r>
            <a:r>
              <a:rPr lang="de-DE" b="1" dirty="0" smtClean="0"/>
              <a:t>.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7" y="4005877"/>
            <a:ext cx="4886837" cy="1491032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61" y="3855813"/>
            <a:ext cx="4106592" cy="1641096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6345471" y="3502501"/>
            <a:ext cx="37305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 </a:t>
            </a:r>
            <a:r>
              <a:rPr lang="de-DE" i="1" dirty="0" smtClean="0"/>
              <a:t>Sobel Filter </a:t>
            </a:r>
            <a:r>
              <a:rPr lang="de-DE" dirty="0" smtClean="0"/>
              <a:t>(Edge </a:t>
            </a:r>
            <a:r>
              <a:rPr lang="de-DE" dirty="0" err="1" smtClean="0"/>
              <a:t>Detector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16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187990" cy="684000"/>
          </a:xfrm>
        </p:spPr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br>
              <a:rPr lang="de-DE" dirty="0" smtClean="0"/>
            </a:br>
            <a:r>
              <a:rPr lang="de-DE" b="0" dirty="0" smtClean="0"/>
              <a:t>Intuition 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6" name="Rechteck 5"/>
          <p:cNvSpPr/>
          <p:nvPr/>
        </p:nvSpPr>
        <p:spPr>
          <a:xfrm>
            <a:off x="530354" y="1363404"/>
            <a:ext cx="6124827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These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b="1" dirty="0" err="1"/>
              <a:t>convoluted</a:t>
            </a:r>
            <a:r>
              <a:rPr lang="de-DE" b="1" dirty="0"/>
              <a:t> </a:t>
            </a:r>
            <a:r>
              <a:rPr lang="de-DE" dirty="0" err="1"/>
              <a:t>with</a:t>
            </a:r>
            <a:r>
              <a:rPr lang="de-DE" b="1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image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 err="1"/>
              <a:t>detect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feature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was </a:t>
            </a:r>
            <a:r>
              <a:rPr lang="de-DE" b="1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human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experts</a:t>
            </a:r>
            <a:r>
              <a:rPr lang="de-DE" dirty="0" smtClean="0"/>
              <a:t>. In </a:t>
            </a:r>
            <a:r>
              <a:rPr lang="de-DE" dirty="0" err="1" smtClean="0"/>
              <a:t>general</a:t>
            </a:r>
            <a:r>
              <a:rPr lang="de-DE" dirty="0" smtClean="0"/>
              <a:t> a </a:t>
            </a:r>
            <a:r>
              <a:rPr lang="de-DE" b="1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just a </a:t>
            </a:r>
            <a:r>
              <a:rPr lang="de-DE" u="sng" dirty="0" err="1" smtClean="0"/>
              <a:t>matrix</a:t>
            </a:r>
            <a:r>
              <a:rPr lang="de-DE" u="sng" dirty="0" smtClean="0"/>
              <a:t> </a:t>
            </a:r>
            <a:r>
              <a:rPr lang="de-DE" u="sng" dirty="0" err="1" smtClean="0"/>
              <a:t>of</a:t>
            </a:r>
            <a:r>
              <a:rPr lang="de-DE" u="sng" dirty="0" smtClean="0"/>
              <a:t> </a:t>
            </a:r>
            <a:r>
              <a:rPr lang="de-DE" u="sng" dirty="0" err="1" smtClean="0"/>
              <a:t>numbers</a:t>
            </a:r>
            <a:r>
              <a:rPr lang="de-DE" u="sng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</a:t>
            </a:r>
            <a:r>
              <a:rPr lang="de-DE" dirty="0" err="1" smtClean="0"/>
              <a:t>discrete</a:t>
            </a:r>
            <a:r>
              <a:rPr lang="de-DE" dirty="0" smtClean="0"/>
              <a:t>) </a:t>
            </a:r>
            <a:r>
              <a:rPr lang="de-DE" dirty="0" err="1" smtClean="0"/>
              <a:t>convolution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simplified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smtClean="0"/>
              <a:t>simple </a:t>
            </a:r>
            <a:r>
              <a:rPr lang="de-DE" b="1" dirty="0" err="1" smtClean="0"/>
              <a:t>vector</a:t>
            </a:r>
            <a:r>
              <a:rPr lang="de-DE" b="1" dirty="0" smtClean="0"/>
              <a:t>-matrix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– simple </a:t>
            </a:r>
            <a:r>
              <a:rPr lang="de-DE" dirty="0" err="1" smtClean="0"/>
              <a:t>multiplication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summation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 smtClean="0"/>
              <a:t>  </a:t>
            </a:r>
            <a:endParaRPr lang="de-DE" b="1" dirty="0" smtClean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5" y="3356737"/>
            <a:ext cx="6687483" cy="237205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8" y="257737"/>
            <a:ext cx="5075461" cy="221133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2"/>
          <a:stretch/>
        </p:blipFill>
        <p:spPr>
          <a:xfrm>
            <a:off x="10582596" y="2469071"/>
            <a:ext cx="1296092" cy="788097"/>
          </a:xfrm>
          <a:prstGeom prst="rect">
            <a:avLst/>
          </a:prstGeom>
        </p:spPr>
      </p:pic>
      <p:sp>
        <p:nvSpPr>
          <p:cNvPr id="31" name="Rechteck 30"/>
          <p:cNvSpPr/>
          <p:nvPr/>
        </p:nvSpPr>
        <p:spPr>
          <a:xfrm>
            <a:off x="7319495" y="3641821"/>
            <a:ext cx="439097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Basically, in the input image, if there is a </a:t>
            </a:r>
            <a:r>
              <a:rPr lang="en-US" b="1" dirty="0"/>
              <a:t>shape</a:t>
            </a:r>
            <a:r>
              <a:rPr lang="en-US" dirty="0"/>
              <a:t> that generally resembles the curve that this </a:t>
            </a:r>
            <a:r>
              <a:rPr lang="en-US" b="1" dirty="0"/>
              <a:t>filter is representing</a:t>
            </a:r>
            <a:r>
              <a:rPr lang="en-US" dirty="0"/>
              <a:t>, then all of the multiplications summed together will result in a </a:t>
            </a:r>
            <a:r>
              <a:rPr lang="en-US" b="1" dirty="0"/>
              <a:t>large value</a:t>
            </a:r>
            <a:r>
              <a:rPr lang="en-US" dirty="0"/>
              <a:t>! 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579317" y="3029055"/>
            <a:ext cx="32496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i="1" dirty="0" err="1" smtClean="0"/>
              <a:t>Detecting</a:t>
            </a:r>
            <a:r>
              <a:rPr lang="de-DE" i="1" dirty="0" smtClean="0"/>
              <a:t> a </a:t>
            </a:r>
            <a:r>
              <a:rPr lang="de-DE" i="1" dirty="0" err="1" smtClean="0"/>
              <a:t>specific</a:t>
            </a:r>
            <a:r>
              <a:rPr lang="de-DE" i="1" dirty="0" smtClean="0"/>
              <a:t> </a:t>
            </a:r>
            <a:r>
              <a:rPr lang="de-DE" i="1" dirty="0" err="1" smtClean="0"/>
              <a:t>line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1133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187990" cy="684000"/>
          </a:xfrm>
        </p:spPr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br>
              <a:rPr lang="de-DE" dirty="0" smtClean="0"/>
            </a:br>
            <a:r>
              <a:rPr lang="de-DE" b="0" dirty="0" smtClean="0"/>
              <a:t>Intuition 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2" name="Rechteck 1"/>
          <p:cNvSpPr/>
          <p:nvPr/>
        </p:nvSpPr>
        <p:spPr>
          <a:xfrm>
            <a:off x="874713" y="1329492"/>
            <a:ext cx="53407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Now let’s see what happens when we move our filter.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9" y="1753434"/>
            <a:ext cx="6839905" cy="2333951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681472" y="2047381"/>
            <a:ext cx="413657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value is much </a:t>
            </a:r>
            <a:r>
              <a:rPr lang="en-US" b="1" dirty="0"/>
              <a:t>lower</a:t>
            </a:r>
            <a:r>
              <a:rPr lang="en-US" dirty="0"/>
              <a:t>! This is because there </a:t>
            </a:r>
            <a:r>
              <a:rPr lang="en-US" dirty="0" smtClean="0"/>
              <a:t>was </a:t>
            </a:r>
            <a:r>
              <a:rPr lang="en-US" b="1" dirty="0" smtClean="0"/>
              <a:t>nothing</a:t>
            </a:r>
            <a:r>
              <a:rPr lang="en-US" dirty="0" smtClean="0"/>
              <a:t> in </a:t>
            </a:r>
            <a:r>
              <a:rPr lang="en-US" dirty="0"/>
              <a:t>the image section that </a:t>
            </a:r>
            <a:r>
              <a:rPr lang="en-US" b="1" dirty="0"/>
              <a:t>responded</a:t>
            </a:r>
            <a:r>
              <a:rPr lang="en-US" dirty="0"/>
              <a:t> to the curve detector filter.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798328" y="4286564"/>
            <a:ext cx="919091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All </a:t>
            </a:r>
            <a:r>
              <a:rPr lang="en-US" dirty="0" smtClean="0"/>
              <a:t>previous </a:t>
            </a:r>
            <a:r>
              <a:rPr lang="en-US" dirty="0" smtClean="0"/>
              <a:t>filters we have seen, have been </a:t>
            </a:r>
            <a:r>
              <a:rPr lang="en-US" b="1" dirty="0" smtClean="0"/>
              <a:t>handcrafted</a:t>
            </a:r>
            <a:r>
              <a:rPr lang="en-US" dirty="0" smtClean="0"/>
              <a:t>. But the design of these filters is very </a:t>
            </a:r>
            <a:r>
              <a:rPr lang="en-US" b="1" dirty="0" smtClean="0"/>
              <a:t>time consuming</a:t>
            </a:r>
            <a:r>
              <a:rPr lang="en-US" dirty="0" smtClean="0"/>
              <a:t> and sometimes </a:t>
            </a:r>
            <a:r>
              <a:rPr lang="en-US" b="1" dirty="0" smtClean="0"/>
              <a:t>not</a:t>
            </a:r>
            <a:r>
              <a:rPr lang="en-US" dirty="0" smtClean="0"/>
              <a:t> even </a:t>
            </a:r>
            <a:r>
              <a:rPr lang="en-US" b="1" dirty="0" smtClean="0"/>
              <a:t>possible</a:t>
            </a:r>
            <a:r>
              <a:rPr lang="en-US" dirty="0" smtClean="0"/>
              <a:t> for human experts. 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3621184" y="5252027"/>
            <a:ext cx="458536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Idea</a:t>
            </a:r>
            <a:r>
              <a:rPr lang="en-US" dirty="0" smtClean="0"/>
              <a:t>: Use Neural Networks learn the filter!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1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187990" cy="454640"/>
          </a:xfrm>
        </p:spPr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b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973513"/>
            <a:ext cx="6544588" cy="2172003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951554" y="1741945"/>
            <a:ext cx="420814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First approach: </a:t>
            </a:r>
            <a:r>
              <a:rPr lang="en-US" b="1" dirty="0" err="1" smtClean="0"/>
              <a:t>LeNet</a:t>
            </a:r>
            <a:r>
              <a:rPr lang="en-US" dirty="0" smtClean="0"/>
              <a:t> (Yann </a:t>
            </a:r>
            <a:r>
              <a:rPr lang="en-US" dirty="0" err="1" smtClean="0"/>
              <a:t>LeCun</a:t>
            </a:r>
            <a:r>
              <a:rPr lang="en-US" dirty="0" smtClean="0"/>
              <a:t>, 1998)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951554" y="4387422"/>
            <a:ext cx="1118922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Interpret the </a:t>
            </a:r>
            <a:r>
              <a:rPr lang="en-US" b="1" dirty="0" smtClean="0"/>
              <a:t>values </a:t>
            </a:r>
            <a:r>
              <a:rPr lang="en-US" dirty="0" smtClean="0"/>
              <a:t>of our </a:t>
            </a:r>
            <a:r>
              <a:rPr lang="en-US" b="1" dirty="0" smtClean="0"/>
              <a:t>filter </a:t>
            </a:r>
            <a:r>
              <a:rPr lang="en-US" dirty="0" smtClean="0"/>
              <a:t>as the </a:t>
            </a:r>
            <a:r>
              <a:rPr lang="en-US" b="1" dirty="0" smtClean="0"/>
              <a:t>weights</a:t>
            </a:r>
            <a:r>
              <a:rPr lang="en-US" dirty="0" smtClean="0"/>
              <a:t> from our previous neural networks that we want to optimize. </a:t>
            </a:r>
          </a:p>
          <a:p>
            <a:r>
              <a:rPr lang="en-US" dirty="0" smtClean="0"/>
              <a:t>The forwards pass is exactly the already mentioned convolution of this initialized filter with our image. Usually multiple </a:t>
            </a:r>
            <a:r>
              <a:rPr lang="en-US" b="1" dirty="0" smtClean="0"/>
              <a:t> </a:t>
            </a:r>
            <a:r>
              <a:rPr lang="en-US" b="1" dirty="0" err="1" smtClean="0"/>
              <a:t>featuremaps</a:t>
            </a:r>
            <a:r>
              <a:rPr lang="en-US" b="1" dirty="0" smtClean="0"/>
              <a:t>  </a:t>
            </a:r>
            <a:r>
              <a:rPr lang="en-US" dirty="0" smtClean="0"/>
              <a:t>are initialized and trained. This is </a:t>
            </a:r>
            <a:r>
              <a:rPr lang="en-US" b="1" dirty="0" smtClean="0"/>
              <a:t>analog</a:t>
            </a:r>
            <a:r>
              <a:rPr lang="en-US" dirty="0" smtClean="0"/>
              <a:t> to the </a:t>
            </a:r>
            <a:r>
              <a:rPr lang="en-US" b="1" dirty="0" smtClean="0"/>
              <a:t>neurons</a:t>
            </a:r>
            <a:r>
              <a:rPr lang="en-US" dirty="0" smtClean="0"/>
              <a:t> in the MLP case. </a:t>
            </a:r>
          </a:p>
        </p:txBody>
      </p:sp>
      <p:sp>
        <p:nvSpPr>
          <p:cNvPr id="14" name="Rechteck 13"/>
          <p:cNvSpPr/>
          <p:nvPr/>
        </p:nvSpPr>
        <p:spPr>
          <a:xfrm>
            <a:off x="1912089" y="2229738"/>
            <a:ext cx="1110808" cy="252424"/>
          </a:xfrm>
          <a:prstGeom prst="rect">
            <a:avLst/>
          </a:prstGeom>
          <a:noFill/>
          <a:ln w="222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101861" y="2083577"/>
            <a:ext cx="1216958" cy="252424"/>
          </a:xfrm>
          <a:prstGeom prst="rect">
            <a:avLst/>
          </a:prstGeom>
          <a:noFill/>
          <a:ln w="222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901585" y="4924061"/>
            <a:ext cx="1421546" cy="252424"/>
          </a:xfrm>
          <a:prstGeom prst="rect">
            <a:avLst/>
          </a:prstGeom>
          <a:noFill/>
          <a:ln w="222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318819" y="3865778"/>
            <a:ext cx="886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Layer 2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5534891" y="2092242"/>
            <a:ext cx="60465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MLP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841" y="2186228"/>
            <a:ext cx="3711216" cy="1253081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8367024" y="3368298"/>
            <a:ext cx="886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Layer 1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9556768" y="3368298"/>
            <a:ext cx="886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Layer 2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9034446" y="1320237"/>
            <a:ext cx="89639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Simple: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7790841" y="1825578"/>
            <a:ext cx="147732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feature maps</a:t>
            </a:r>
            <a:endParaRPr lang="de-DE" dirty="0"/>
          </a:p>
        </p:txBody>
      </p:sp>
      <p:cxnSp>
        <p:nvCxnSpPr>
          <p:cNvPr id="4" name="Gerade Verbindung mit Pfeil 3"/>
          <p:cNvCxnSpPr>
            <a:stCxn id="24" idx="2"/>
          </p:cNvCxnSpPr>
          <p:nvPr/>
        </p:nvCxnSpPr>
        <p:spPr>
          <a:xfrm flipH="1">
            <a:off x="8475490" y="2167210"/>
            <a:ext cx="54015" cy="155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4" idx="2"/>
          </p:cNvCxnSpPr>
          <p:nvPr/>
        </p:nvCxnSpPr>
        <p:spPr>
          <a:xfrm>
            <a:off x="8529505" y="2167210"/>
            <a:ext cx="0" cy="3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4" idx="2"/>
          </p:cNvCxnSpPr>
          <p:nvPr/>
        </p:nvCxnSpPr>
        <p:spPr>
          <a:xfrm>
            <a:off x="8529505" y="2167210"/>
            <a:ext cx="18142" cy="44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4" idx="2"/>
          </p:cNvCxnSpPr>
          <p:nvPr/>
        </p:nvCxnSpPr>
        <p:spPr>
          <a:xfrm>
            <a:off x="8529505" y="2167210"/>
            <a:ext cx="170542" cy="56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4" idx="2"/>
          </p:cNvCxnSpPr>
          <p:nvPr/>
        </p:nvCxnSpPr>
        <p:spPr>
          <a:xfrm>
            <a:off x="8529505" y="2167210"/>
            <a:ext cx="322942" cy="686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eck 78"/>
          <p:cNvSpPr/>
          <p:nvPr/>
        </p:nvSpPr>
        <p:spPr>
          <a:xfrm>
            <a:off x="951554" y="1141072"/>
            <a:ext cx="335059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go to </a:t>
            </a:r>
            <a:r>
              <a:rPr lang="en-US" b="1" dirty="0" smtClean="0"/>
              <a:t>algorithm</a:t>
            </a:r>
            <a:r>
              <a:rPr lang="en-US" dirty="0" smtClean="0"/>
              <a:t> for </a:t>
            </a:r>
            <a:r>
              <a:rPr lang="en-US" b="1" dirty="0" smtClean="0"/>
              <a:t>images</a:t>
            </a:r>
            <a:r>
              <a:rPr lang="en-US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10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20" y="97725"/>
            <a:ext cx="6588872" cy="164721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98" y="3111751"/>
            <a:ext cx="5401163" cy="279624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1" y="3326866"/>
            <a:ext cx="4137854" cy="1799067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950721" y="2859129"/>
            <a:ext cx="1554880" cy="3416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 err="1" smtClean="0"/>
              <a:t>Convolution</a:t>
            </a:r>
            <a:endParaRPr lang="de-DE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8068725" y="2859129"/>
            <a:ext cx="1426195" cy="3416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dirty="0" smtClean="0"/>
              <a:t>Pooling</a:t>
            </a:r>
            <a:endParaRPr lang="de-DE" b="1" dirty="0"/>
          </a:p>
        </p:txBody>
      </p:sp>
      <p:sp>
        <p:nvSpPr>
          <p:cNvPr id="24" name="Rechteck 23"/>
          <p:cNvSpPr/>
          <p:nvPr/>
        </p:nvSpPr>
        <p:spPr>
          <a:xfrm>
            <a:off x="800100" y="3173628"/>
            <a:ext cx="3688080" cy="2648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4747949" y="3173628"/>
            <a:ext cx="7254311" cy="2648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331355" y="4537469"/>
            <a:ext cx="1290371" cy="52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/>
              <a:t>Activation</a:t>
            </a:r>
            <a:r>
              <a:rPr lang="de-DE" sz="1200" dirty="0" smtClean="0"/>
              <a:t>(x</a:t>
            </a:r>
            <a:r>
              <a:rPr lang="de-DE" dirty="0" smtClean="0"/>
              <a:t>)</a:t>
            </a:r>
          </a:p>
          <a:p>
            <a:pPr algn="ctr"/>
            <a:r>
              <a:rPr lang="de-DE" sz="1200" dirty="0" err="1" smtClean="0"/>
              <a:t>blue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violet</a:t>
            </a:r>
            <a:endParaRPr lang="de-DE" sz="1200" dirty="0"/>
          </a:p>
        </p:txBody>
      </p:sp>
      <p:sp>
        <p:nvSpPr>
          <p:cNvPr id="10" name="Rechteck 9"/>
          <p:cNvSpPr/>
          <p:nvPr/>
        </p:nvSpPr>
        <p:spPr>
          <a:xfrm>
            <a:off x="800100" y="281239"/>
            <a:ext cx="4930140" cy="2336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feed forward path is the already mentioned </a:t>
            </a:r>
            <a:r>
              <a:rPr lang="en-US" b="1" dirty="0"/>
              <a:t>sliding convolution </a:t>
            </a:r>
            <a:r>
              <a:rPr lang="en-US" dirty="0"/>
              <a:t>of the filter over the image with </a:t>
            </a:r>
            <a:r>
              <a:rPr lang="en-US" dirty="0" smtClean="0"/>
              <a:t>two additions: </a:t>
            </a:r>
          </a:p>
          <a:p>
            <a:endParaRPr lang="en-US" dirty="0" smtClean="0"/>
          </a:p>
          <a:p>
            <a:r>
              <a:rPr lang="en-US" dirty="0" smtClean="0"/>
              <a:t>1) The </a:t>
            </a:r>
            <a:r>
              <a:rPr lang="en-US" b="1" dirty="0"/>
              <a:t>output</a:t>
            </a:r>
            <a:r>
              <a:rPr lang="en-US" dirty="0"/>
              <a:t> of the </a:t>
            </a:r>
            <a:r>
              <a:rPr lang="en-US" dirty="0" smtClean="0"/>
              <a:t>convolution = x </a:t>
            </a:r>
            <a:r>
              <a:rPr lang="en-US" dirty="0"/>
              <a:t>is processed by an </a:t>
            </a:r>
            <a:r>
              <a:rPr lang="en-US" b="1" dirty="0"/>
              <a:t>activation function </a:t>
            </a:r>
            <a:r>
              <a:rPr lang="en-US" dirty="0"/>
              <a:t>(e.g. </a:t>
            </a:r>
            <a:r>
              <a:rPr lang="en-US" dirty="0" err="1"/>
              <a:t>ReLu</a:t>
            </a:r>
            <a:r>
              <a:rPr lang="en-US" dirty="0"/>
              <a:t>) before handing to the next </a:t>
            </a:r>
            <a:r>
              <a:rPr lang="en-US" dirty="0" smtClean="0"/>
              <a:t>layer. </a:t>
            </a:r>
          </a:p>
          <a:p>
            <a:r>
              <a:rPr lang="en-US" dirty="0" smtClean="0"/>
              <a:t>2) After each Conv. layer, a </a:t>
            </a:r>
            <a:r>
              <a:rPr lang="en-US" b="1" dirty="0" smtClean="0"/>
              <a:t>pooling</a:t>
            </a:r>
            <a:r>
              <a:rPr lang="en-US" dirty="0" smtClean="0"/>
              <a:t> </a:t>
            </a:r>
            <a:r>
              <a:rPr lang="en-US" b="1" dirty="0" smtClean="0"/>
              <a:t>crops</a:t>
            </a:r>
            <a:r>
              <a:rPr lang="en-US" dirty="0" smtClean="0"/>
              <a:t> the </a:t>
            </a:r>
            <a:r>
              <a:rPr lang="en-US" b="1" dirty="0" smtClean="0"/>
              <a:t>receptive field </a:t>
            </a:r>
            <a:r>
              <a:rPr lang="en-US" dirty="0" smtClean="0"/>
              <a:t>for the next layer.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85" y="3949240"/>
            <a:ext cx="2306599" cy="132993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98" y="1744258"/>
            <a:ext cx="2286500" cy="1056306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5968120" y="55483"/>
            <a:ext cx="6186540" cy="2803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9123464" y="2039420"/>
            <a:ext cx="27953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Multiple feature maps per layer!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63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64" y="1299979"/>
            <a:ext cx="3143689" cy="265784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19964" y="4453287"/>
            <a:ext cx="5419407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a convolutional or a pooling operation, the stride </a:t>
            </a:r>
            <a:r>
              <a:rPr lang="en-US" dirty="0" smtClean="0"/>
              <a:t>S </a:t>
            </a:r>
            <a:r>
              <a:rPr lang="en-US" dirty="0"/>
              <a:t>denotes the </a:t>
            </a:r>
            <a:r>
              <a:rPr lang="en-US" b="1" dirty="0"/>
              <a:t>number of pixels </a:t>
            </a:r>
            <a:r>
              <a:rPr lang="en-US" dirty="0"/>
              <a:t>by which the window moves after each operation</a:t>
            </a:r>
            <a:endParaRPr lang="de-DE" dirty="0"/>
          </a:p>
        </p:txBody>
      </p:sp>
      <p:sp>
        <p:nvSpPr>
          <p:cNvPr id="27" name="Titel 3"/>
          <p:cNvSpPr>
            <a:spLocks noGrp="1"/>
          </p:cNvSpPr>
          <p:nvPr>
            <p:ph type="title"/>
          </p:nvPr>
        </p:nvSpPr>
        <p:spPr>
          <a:xfrm>
            <a:off x="874713" y="346074"/>
            <a:ext cx="5187990" cy="751205"/>
          </a:xfrm>
        </p:spPr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br>
              <a:rPr lang="de-DE" dirty="0" smtClean="0"/>
            </a:br>
            <a:r>
              <a:rPr lang="de-DE" b="0" dirty="0" err="1" smtClean="0"/>
              <a:t>Stride</a:t>
            </a:r>
            <a:r>
              <a:rPr lang="de-DE" b="0" dirty="0" smtClean="0"/>
              <a:t> &amp; </a:t>
            </a:r>
            <a:r>
              <a:rPr lang="de-DE" b="0" dirty="0" err="1" smtClean="0"/>
              <a:t>Padding</a:t>
            </a:r>
            <a:endParaRPr lang="de-DE" b="0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05" y="1824808"/>
            <a:ext cx="4258269" cy="2200582"/>
          </a:xfrm>
          <a:prstGeom prst="rect">
            <a:avLst/>
          </a:prstGeom>
        </p:spPr>
      </p:pic>
      <p:sp>
        <p:nvSpPr>
          <p:cNvPr id="29" name="Rechteck 28"/>
          <p:cNvSpPr/>
          <p:nvPr/>
        </p:nvSpPr>
        <p:spPr>
          <a:xfrm>
            <a:off x="6537960" y="4453287"/>
            <a:ext cx="477012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Zero-padding denotes the process of adding PP zeroes to each side of the boundaries of the input.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2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,73756"/>
  <p:tag name="ORIGINALWIDTH" val="336,7079"/>
  <p:tag name="LATEXADDIN" val="\documentclass{article}&#10;\usepackage{amsmath}&#10;\pagestyle{empty}&#10;\begin{document}&#10;&#10;$\leq 0.25$&#10;&#10;&#10;\end{document}"/>
  <p:tag name="IGUANATEXSIZE" val="20"/>
  <p:tag name="IGUANATEXCURSOR" val="9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85,1894"/>
  <p:tag name="LATEXADDIN" val="\documentclass{article}&#10;\usepackage{amsmath}&#10;\pagestyle{empty}&#10;\begin{document}&#10;&#10;$\mu (w)= 0$&#10;&#10;&#10;\end{document}"/>
  <p:tag name="IGUANATEXSIZE" val="20"/>
  <p:tag name="IGUANATEXCURSOR" val="9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04,1995"/>
  <p:tag name="LATEXADDIN" val="\documentclass{article}&#10;\usepackage{amsmath}&#10;\pagestyle{empty}&#10;\begin{document}&#10;&#10;$|w_i|&lt;1$&#10;&#10;&#10;\end{document}"/>
  <p:tag name="IGUANATEXSIZE" val="20"/>
  <p:tag name="IGUANATEXCURSOR" val="8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,2272"/>
  <p:tag name="ORIGINALWIDTH" val="1710,536"/>
  <p:tag name="LATEXADDIN" val="\documentclass{article}&#10;\usepackage{amsmath}&#10;\pagestyle{empty}&#10;\begin{document}&#10;&#10;$\frac{\partial J_{total}(output)}{\partial w_1}= \prod_{k=1}^{K}( w_i\sigma^\prime (z_k))$&#10;&#10;&#10;\end{document}"/>
  <p:tag name="IGUANATEXSIZE" val="20"/>
  <p:tag name="IGUANATEXCURSOR" val="171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6,4867"/>
  <p:tag name="LATEXADDIN" val="\documentclass{article}&#10;\usepackage{amsmath}&#10;\pagestyle{empty}&#10;\begin{document}&#10;&#10;$K$&#10;&#10;&#10;\end{document}"/>
  <p:tag name="IGUANATEXSIZE" val="18"/>
  <p:tag name="IGUANATEXCURSOR" val="84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LATEXADDIN" val="\documentclass{article}&#10;\usepackage{amsmath}&#10;\pagestyle{empty}&#10;\begin{document}&#10;&#10;$\cdots$&#10;&#10;&#10;\end{document}"/>
  <p:tag name="IGUANATEXSIZE" val="14"/>
  <p:tag name="IGUANATEXCURSOR" val="88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7,6603"/>
  <p:tag name="LATEXADDIN" val="\documentclass{article}&#10;\usepackage{amsmath}&#10;\pagestyle{empty}&#10;\begin{document}&#10;&#10;$J_{total}(output)$&#10;&#10;&#10;\end{document}"/>
  <p:tag name="IGUANATEXSIZE" val="20"/>
  <p:tag name="IGUANATEXCURSOR" val="99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99323"/>
  <p:tag name="LATEXADDIN" val="\documentclass{article}&#10;\usepackage{amsmath}&#10;\pagestyle{empty}&#10;\begin{document}&#10;&#10;$o$&#10;&#10;&#10;\end{document}"/>
  <p:tag name="IGUANATEXSIZE" val="20"/>
  <p:tag name="IGUANATEXCURSOR" val="8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1,49228"/>
  <p:tag name="LATEXADDIN" val="\documentclass{article}&#10;\usepackage{amsmath}&#10;\pagestyle{empty}&#10;\begin{document}&#10;&#10;$h$&#10;&#10;&#10;\end{document}"/>
  <p:tag name="IGUANATEXSIZE" val="20"/>
  <p:tag name="IGUANATEXCURSOR" val="8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33,74575"/>
  <p:tag name="LATEXADDIN" val="\documentclass{article}&#10;\usepackage{amsmath}&#10;\pagestyle{empty}&#10;\begin{document}&#10;&#10;$i$&#10;&#10;&#10;\end{document}"/>
  <p:tag name="IGUANATEXSIZE" val="16"/>
  <p:tag name="IGUANATEXCURSOR" val="83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22,4222"/>
  <p:tag name="LATEXADDIN" val="\documentclass{article}&#10;\usepackage{amsmath}&#10;\pagestyle{empty}&#10;\begin{document}&#10;&#10;$\sigma(w)=1/n$&#10;&#10;&#10;\end{document}"/>
  <p:tag name="IGUANATEXSIZE" val="20"/>
  <p:tag name="IGUANATEXCURSOR" val="95"/>
  <p:tag name="TRANSPARENCY" val="Wahr"/>
  <p:tag name="FILENAME" val=""/>
  <p:tag name="LATEXENGINEID" val="0"/>
  <p:tag name="TEMPFOLDER" val="D: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1156</Words>
  <Application>Microsoft Office PowerPoint</Application>
  <PresentationFormat>Breitbild</PresentationFormat>
  <Paragraphs>138</Paragraphs>
  <Slides>27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Arial</vt:lpstr>
      <vt:lpstr>Open Sans</vt:lpstr>
      <vt:lpstr>Symbol</vt:lpstr>
      <vt:lpstr>Wingdings</vt:lpstr>
      <vt:lpstr>Calibri</vt:lpstr>
      <vt:lpstr>Roboto</vt:lpstr>
      <vt:lpstr>MS PGothic</vt:lpstr>
      <vt:lpstr>-apple-system</vt:lpstr>
      <vt:lpstr>TUD_2018_16zu9</vt:lpstr>
      <vt:lpstr>PowerPoint-Präsentation</vt:lpstr>
      <vt:lpstr>Prequel ML from a bayesian point of view</vt:lpstr>
      <vt:lpstr>Image Data</vt:lpstr>
      <vt:lpstr>Priors Images  </vt:lpstr>
      <vt:lpstr>Convolutional Neural Networks Intuition  </vt:lpstr>
      <vt:lpstr>Convolutional Neural Networks Intuition  </vt:lpstr>
      <vt:lpstr>Convolutional Neural Networks</vt:lpstr>
      <vt:lpstr>PowerPoint-Präsentation</vt:lpstr>
      <vt:lpstr>Convolutional Neural Networks Stride &amp; Padding</vt:lpstr>
      <vt:lpstr>Cifar10</vt:lpstr>
      <vt:lpstr>5. Exercise Let‘s train our first CNN classifier for cats and dogs with Keras!  </vt:lpstr>
      <vt:lpstr>ImageNet</vt:lpstr>
      <vt:lpstr>VGG16</vt:lpstr>
      <vt:lpstr>Google LeNet (Inception v1)</vt:lpstr>
      <vt:lpstr>Google LeNet (Inception v2,3)</vt:lpstr>
      <vt:lpstr>Batch Normalization </vt:lpstr>
      <vt:lpstr>6. Exercise Let‘s regularize our first CNN classifier with BatchNorm!  </vt:lpstr>
      <vt:lpstr>PowerPoint-Präsentation</vt:lpstr>
      <vt:lpstr>Vanishing Gradient</vt:lpstr>
      <vt:lpstr>ResNet </vt:lpstr>
      <vt:lpstr>7. Exercise Let‘s train a ResNet an other CNN Classifiers on the full Cifar10 dataset!  </vt:lpstr>
      <vt:lpstr>Feature Visualization Activation Map plotting </vt:lpstr>
      <vt:lpstr>PowerPoint-Präsentation</vt:lpstr>
      <vt:lpstr>8. Exercise Let‘s plot our activation maps of the CNN classifier with Keras!  </vt:lpstr>
      <vt:lpstr>Feature Visualization Occluding parts of the image </vt:lpstr>
      <vt:lpstr>Class Activation Maps (CAM) CAM and GradCam </vt:lpstr>
      <vt:lpstr>9. Exercise  Lets train a feature visualisation algorithm! (GradCAM)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381</cp:revision>
  <dcterms:created xsi:type="dcterms:W3CDTF">2018-06-15T09:17:35Z</dcterms:created>
  <dcterms:modified xsi:type="dcterms:W3CDTF">2020-10-18T21:19:41Z</dcterms:modified>
</cp:coreProperties>
</file>